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3" r:id="rId2"/>
  </p:sldMasterIdLst>
  <p:notesMasterIdLst>
    <p:notesMasterId r:id="rId37"/>
  </p:notesMasterIdLst>
  <p:handoutMasterIdLst>
    <p:handoutMasterId r:id="rId38"/>
  </p:handoutMasterIdLst>
  <p:sldIdLst>
    <p:sldId id="2630" r:id="rId3"/>
    <p:sldId id="2663" r:id="rId4"/>
    <p:sldId id="2631" r:id="rId5"/>
    <p:sldId id="2665" r:id="rId6"/>
    <p:sldId id="2662" r:id="rId7"/>
    <p:sldId id="2696" r:id="rId8"/>
    <p:sldId id="2664" r:id="rId9"/>
    <p:sldId id="2666" r:id="rId10"/>
    <p:sldId id="2667" r:id="rId11"/>
    <p:sldId id="2695" r:id="rId12"/>
    <p:sldId id="2668" r:id="rId13"/>
    <p:sldId id="2669" r:id="rId14"/>
    <p:sldId id="2697" r:id="rId15"/>
    <p:sldId id="2694" r:id="rId16"/>
    <p:sldId id="2670" r:id="rId17"/>
    <p:sldId id="2673" r:id="rId18"/>
    <p:sldId id="2675" r:id="rId19"/>
    <p:sldId id="2690" r:id="rId20"/>
    <p:sldId id="2671" r:id="rId21"/>
    <p:sldId id="2677" r:id="rId22"/>
    <p:sldId id="2678" r:id="rId23"/>
    <p:sldId id="2679" r:id="rId24"/>
    <p:sldId id="2672" r:id="rId25"/>
    <p:sldId id="2681" r:id="rId26"/>
    <p:sldId id="2683" r:id="rId27"/>
    <p:sldId id="2684" r:id="rId28"/>
    <p:sldId id="2685" r:id="rId29"/>
    <p:sldId id="2682" r:id="rId30"/>
    <p:sldId id="2687" r:id="rId31"/>
    <p:sldId id="2686" r:id="rId32"/>
    <p:sldId id="2688" r:id="rId33"/>
    <p:sldId id="2691" r:id="rId34"/>
    <p:sldId id="2692" r:id="rId35"/>
    <p:sldId id="2642" r:id="rId36"/>
  </p:sldIdLst>
  <p:sldSz cx="12192000" cy="6858000"/>
  <p:notesSz cx="7099300" cy="10234613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76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A74"/>
    <a:srgbClr val="FFE5E5"/>
    <a:srgbClr val="0F0030"/>
    <a:srgbClr val="A2AFD2"/>
    <a:srgbClr val="CCD3E6"/>
    <a:srgbClr val="2DA5FF"/>
    <a:srgbClr val="2DC8FF"/>
    <a:srgbClr val="00668A"/>
    <a:srgbClr val="D1FFE3"/>
    <a:srgbClr val="ED7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26" y="68"/>
      </p:cViewPr>
      <p:guideLst>
        <p:guide orient="horz" pos="2364"/>
        <p:guide pos="76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582" y="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08-20T12:57:02.26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71DD3-3F28-4BD9-A0CA-3F49CAB1B85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798DE838-27C2-40A8-9F03-6F0F4E2F82B4}">
      <dgm:prSet phldrT="[文本]" custT="1"/>
      <dgm:spPr>
        <a:solidFill>
          <a:srgbClr val="4BB2FF">
            <a:alpha val="8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生成报表</a:t>
          </a:r>
          <a:endParaRPr lang="zh-CN" altLang="en-US" sz="2000" b="1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E987C643-A84D-4C00-BCCB-951D0B977C66}" type="parTrans" cxnId="{995EADFF-5D22-4F3B-A752-C5583F496CDB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1B541A4F-5855-40F6-BEBE-AE6B324B31F1}" type="sibTrans" cxnId="{995EADFF-5D22-4F3B-A752-C5583F496CDB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10CBBFC4-E6E5-4E7A-A39A-5DE5BDAF14B2}">
      <dgm:prSet phldrT="[文本]"/>
      <dgm:spPr/>
      <dgm:t>
        <a:bodyPr/>
        <a:lstStyle/>
        <a:p>
          <a:pPr algn="ctr"/>
          <a:endParaRPr lang="zh-CN" altLang="en-US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48AECD5F-74CF-4E34-AEC8-D3090AA6E2DD}" type="parTrans" cxnId="{BCABE3E1-C5E4-4480-832E-3DF3E77A4CD6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7E7CF0BC-3B71-44E8-807F-681AF170882F}" type="sibTrans" cxnId="{BCABE3E1-C5E4-4480-832E-3DF3E77A4CD6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003C165-6798-47DE-B417-6E5BF7BB7B93}">
      <dgm:prSet phldrT="[文本]" custT="1"/>
      <dgm:spPr>
        <a:solidFill>
          <a:srgbClr val="00B050">
            <a:alpha val="7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人工审核</a:t>
          </a:r>
          <a:endParaRPr lang="zh-CN" altLang="en-US" sz="2000" b="1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0860C729-411F-46FC-AF58-8560B3849967}" type="parTrans" cxnId="{F6EF9F87-8724-468B-A4B9-AEF445DEF581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3B87BE3F-0CF6-4A61-9522-4EE810C39CD5}" type="sibTrans" cxnId="{F6EF9F87-8724-468B-A4B9-AEF445DEF581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BACAF9D-3911-49C1-A76A-8A1E778C490F}">
      <dgm:prSet phldrT="[文本]"/>
      <dgm:spPr/>
      <dgm:t>
        <a:bodyPr/>
        <a:lstStyle/>
        <a:p>
          <a:endParaRPr lang="zh-CN" altLang="en-US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A4F33548-237D-4838-AE64-8D833CF63D33}" type="parTrans" cxnId="{57AFAF19-23C3-4EAE-B88D-F0C1FAE32F01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7E5B93C6-3624-4088-AB8A-95D415BF6CE8}" type="sibTrans" cxnId="{57AFAF19-23C3-4EAE-B88D-F0C1FAE32F01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3BDA9A3-DF3A-44B9-9F43-92E82D993E4C}">
      <dgm:prSet phldrT="[文本]" custT="1"/>
      <dgm:spPr>
        <a:solidFill>
          <a:schemeClr val="accent4">
            <a:alpha val="7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自动推送</a:t>
          </a:r>
          <a:endParaRPr lang="zh-CN" altLang="en-US" sz="2000" b="1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25A6D3F7-EC29-4F78-A457-251D1FCC1FFE}" type="parTrans" cxnId="{98CEE10D-7CCF-4FA4-B9F9-912E1B25BC8B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3F5F573-04D5-4321-BC38-101D08D8323D}" type="sibTrans" cxnId="{98CEE10D-7CCF-4FA4-B9F9-912E1B25BC8B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E301697-B3CF-4FF2-9046-6F5A4DD5418E}">
      <dgm:prSet phldrT="[文本]"/>
      <dgm:spPr/>
      <dgm:t>
        <a:bodyPr/>
        <a:lstStyle/>
        <a:p>
          <a:endParaRPr lang="zh-CN" altLang="en-US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38ACAB46-E583-469A-BEEE-E570EAA05484}" type="parTrans" cxnId="{AE2DB01D-182A-49E4-A686-ADCA88B3E269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D387AC4-1AD3-4A4E-B584-ACD5E846E76A}" type="sibTrans" cxnId="{AE2DB01D-182A-49E4-A686-ADCA88B3E269}">
      <dgm:prSet/>
      <dgm:spPr/>
      <dgm:t>
        <a:bodyPr/>
        <a:lstStyle/>
        <a:p>
          <a:endParaRPr lang="zh-CN" altLang="en-US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945BA855-4A94-42FC-9E25-445A168C8A24}" type="pres">
      <dgm:prSet presAssocID="{9D271DD3-3F28-4BD9-A0CA-3F49CAB1B85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EEB6CDA0-BB19-4023-B7EB-A6B08BFC671C}" type="pres">
      <dgm:prSet presAssocID="{798DE838-27C2-40A8-9F03-6F0F4E2F82B4}" presName="composite" presStyleCnt="0"/>
      <dgm:spPr/>
    </dgm:pt>
    <dgm:pt modelId="{6B20EF9F-EEE2-4121-BE75-68854285A7F8}" type="pres">
      <dgm:prSet presAssocID="{798DE838-27C2-40A8-9F03-6F0F4E2F82B4}" presName="bentUpArrow1" presStyleLbl="alignImgPlace1" presStyleIdx="0" presStyleCnt="2" custLinFactNeighborX="40653" custLinFactNeighborY="2187"/>
      <dgm:spPr/>
    </dgm:pt>
    <dgm:pt modelId="{3F63D88B-0B61-45DF-BAB8-9867619EE16C}" type="pres">
      <dgm:prSet presAssocID="{798DE838-27C2-40A8-9F03-6F0F4E2F82B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C08771-DCBF-48F3-8A86-98B347984B3C}" type="pres">
      <dgm:prSet presAssocID="{798DE838-27C2-40A8-9F03-6F0F4E2F82B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8E0497-AC2A-474D-AB7F-EEABCACB8AB0}" type="pres">
      <dgm:prSet presAssocID="{1B541A4F-5855-40F6-BEBE-AE6B324B31F1}" presName="sibTrans" presStyleCnt="0"/>
      <dgm:spPr/>
    </dgm:pt>
    <dgm:pt modelId="{DC2A2319-8AB4-4BCE-ABF6-B1DD2209FF1E}" type="pres">
      <dgm:prSet presAssocID="{8003C165-6798-47DE-B417-6E5BF7BB7B93}" presName="composite" presStyleCnt="0"/>
      <dgm:spPr/>
    </dgm:pt>
    <dgm:pt modelId="{250C41A4-4A02-49DF-8296-0A6C96271A20}" type="pres">
      <dgm:prSet presAssocID="{8003C165-6798-47DE-B417-6E5BF7BB7B93}" presName="bentUpArrow1" presStyleLbl="alignImgPlace1" presStyleIdx="1" presStyleCnt="2" custLinFactNeighborX="79347" custLinFactNeighborY="5668"/>
      <dgm:spPr>
        <a:solidFill>
          <a:srgbClr val="D5E3DF"/>
        </a:solidFill>
      </dgm:spPr>
    </dgm:pt>
    <dgm:pt modelId="{A2BBA38C-5933-46E2-B595-DA25B15C6559}" type="pres">
      <dgm:prSet presAssocID="{8003C165-6798-47DE-B417-6E5BF7BB7B93}" presName="ParentText" presStyleLbl="node1" presStyleIdx="1" presStyleCnt="3" custLinFactNeighborX="23458" custLinFactNeighborY="24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324B1E-1DC9-476C-A719-2E9692CF3DAA}" type="pres">
      <dgm:prSet presAssocID="{8003C165-6798-47DE-B417-6E5BF7BB7B9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5579A7-6880-4B4B-AFE4-E6528EC870A9}" type="pres">
      <dgm:prSet presAssocID="{3B87BE3F-0CF6-4A61-9522-4EE810C39CD5}" presName="sibTrans" presStyleCnt="0"/>
      <dgm:spPr/>
    </dgm:pt>
    <dgm:pt modelId="{EAADF2AA-E2E2-4FFD-9C77-B7A5B26F3CFE}" type="pres">
      <dgm:prSet presAssocID="{83BDA9A3-DF3A-44B9-9F43-92E82D993E4C}" presName="composite" presStyleCnt="0"/>
      <dgm:spPr/>
    </dgm:pt>
    <dgm:pt modelId="{E5CA4487-83AD-4B99-A1C2-A6C1339BE439}" type="pres">
      <dgm:prSet presAssocID="{83BDA9A3-DF3A-44B9-9F43-92E82D993E4C}" presName="ParentText" presStyleLbl="node1" presStyleIdx="2" presStyleCnt="3" custLinFactNeighborX="48511" custLinFactNeighborY="39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6247C1-443A-4780-8BB7-9B75CEA25897}" type="pres">
      <dgm:prSet presAssocID="{83BDA9A3-DF3A-44B9-9F43-92E82D993E4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64553E-7837-4CD6-977D-478024C54D28}" type="presOf" srcId="{8E301697-B3CF-4FF2-9046-6F5A4DD5418E}" destId="{FE6247C1-443A-4780-8BB7-9B75CEA25897}" srcOrd="0" destOrd="0" presId="urn:microsoft.com/office/officeart/2005/8/layout/StepDownProcess"/>
    <dgm:cxn modelId="{995EADFF-5D22-4F3B-A752-C5583F496CDB}" srcId="{9D271DD3-3F28-4BD9-A0CA-3F49CAB1B859}" destId="{798DE838-27C2-40A8-9F03-6F0F4E2F82B4}" srcOrd="0" destOrd="0" parTransId="{E987C643-A84D-4C00-BCCB-951D0B977C66}" sibTransId="{1B541A4F-5855-40F6-BEBE-AE6B324B31F1}"/>
    <dgm:cxn modelId="{F6EF9F87-8724-468B-A4B9-AEF445DEF581}" srcId="{9D271DD3-3F28-4BD9-A0CA-3F49CAB1B859}" destId="{8003C165-6798-47DE-B417-6E5BF7BB7B93}" srcOrd="1" destOrd="0" parTransId="{0860C729-411F-46FC-AF58-8560B3849967}" sibTransId="{3B87BE3F-0CF6-4A61-9522-4EE810C39CD5}"/>
    <dgm:cxn modelId="{D19A2CFE-AB8F-4C49-8CDD-6EC26DDBF540}" type="presOf" srcId="{10CBBFC4-E6E5-4E7A-A39A-5DE5BDAF14B2}" destId="{BAC08771-DCBF-48F3-8A86-98B347984B3C}" srcOrd="0" destOrd="0" presId="urn:microsoft.com/office/officeart/2005/8/layout/StepDownProcess"/>
    <dgm:cxn modelId="{AE2DB01D-182A-49E4-A686-ADCA88B3E269}" srcId="{83BDA9A3-DF3A-44B9-9F43-92E82D993E4C}" destId="{8E301697-B3CF-4FF2-9046-6F5A4DD5418E}" srcOrd="0" destOrd="0" parTransId="{38ACAB46-E583-469A-BEEE-E570EAA05484}" sibTransId="{8D387AC4-1AD3-4A4E-B584-ACD5E846E76A}"/>
    <dgm:cxn modelId="{57AFAF19-23C3-4EAE-B88D-F0C1FAE32F01}" srcId="{8003C165-6798-47DE-B417-6E5BF7BB7B93}" destId="{8BACAF9D-3911-49C1-A76A-8A1E778C490F}" srcOrd="0" destOrd="0" parTransId="{A4F33548-237D-4838-AE64-8D833CF63D33}" sibTransId="{7E5B93C6-3624-4088-AB8A-95D415BF6CE8}"/>
    <dgm:cxn modelId="{C253B793-6BD2-4BD2-9C09-36772D0ED1AA}" type="presOf" srcId="{83BDA9A3-DF3A-44B9-9F43-92E82D993E4C}" destId="{E5CA4487-83AD-4B99-A1C2-A6C1339BE439}" srcOrd="0" destOrd="0" presId="urn:microsoft.com/office/officeart/2005/8/layout/StepDownProcess"/>
    <dgm:cxn modelId="{00F24866-371C-457E-93EE-E3FB3466B728}" type="presOf" srcId="{798DE838-27C2-40A8-9F03-6F0F4E2F82B4}" destId="{3F63D88B-0B61-45DF-BAB8-9867619EE16C}" srcOrd="0" destOrd="0" presId="urn:microsoft.com/office/officeart/2005/8/layout/StepDownProcess"/>
    <dgm:cxn modelId="{BCABE3E1-C5E4-4480-832E-3DF3E77A4CD6}" srcId="{798DE838-27C2-40A8-9F03-6F0F4E2F82B4}" destId="{10CBBFC4-E6E5-4E7A-A39A-5DE5BDAF14B2}" srcOrd="0" destOrd="0" parTransId="{48AECD5F-74CF-4E34-AEC8-D3090AA6E2DD}" sibTransId="{7E7CF0BC-3B71-44E8-807F-681AF170882F}"/>
    <dgm:cxn modelId="{AC815ED8-D08B-43EF-A18F-1AFAD744EB3E}" type="presOf" srcId="{9D271DD3-3F28-4BD9-A0CA-3F49CAB1B859}" destId="{945BA855-4A94-42FC-9E25-445A168C8A24}" srcOrd="0" destOrd="0" presId="urn:microsoft.com/office/officeart/2005/8/layout/StepDownProcess"/>
    <dgm:cxn modelId="{98CEE10D-7CCF-4FA4-B9F9-912E1B25BC8B}" srcId="{9D271DD3-3F28-4BD9-A0CA-3F49CAB1B859}" destId="{83BDA9A3-DF3A-44B9-9F43-92E82D993E4C}" srcOrd="2" destOrd="0" parTransId="{25A6D3F7-EC29-4F78-A457-251D1FCC1FFE}" sibTransId="{C3F5F573-04D5-4321-BC38-101D08D8323D}"/>
    <dgm:cxn modelId="{918FEE41-7EE7-4B41-BB4C-5D3033F60D69}" type="presOf" srcId="{8BACAF9D-3911-49C1-A76A-8A1E778C490F}" destId="{4E324B1E-1DC9-476C-A719-2E9692CF3DAA}" srcOrd="0" destOrd="0" presId="urn:microsoft.com/office/officeart/2005/8/layout/StepDownProcess"/>
    <dgm:cxn modelId="{697ACC44-E568-4451-AF42-76BF37A496EA}" type="presOf" srcId="{8003C165-6798-47DE-B417-6E5BF7BB7B93}" destId="{A2BBA38C-5933-46E2-B595-DA25B15C6559}" srcOrd="0" destOrd="0" presId="urn:microsoft.com/office/officeart/2005/8/layout/StepDownProcess"/>
    <dgm:cxn modelId="{5EB5A4C1-EE73-4144-B416-465FC62750BB}" type="presParOf" srcId="{945BA855-4A94-42FC-9E25-445A168C8A24}" destId="{EEB6CDA0-BB19-4023-B7EB-A6B08BFC671C}" srcOrd="0" destOrd="0" presId="urn:microsoft.com/office/officeart/2005/8/layout/StepDownProcess"/>
    <dgm:cxn modelId="{3F0818BC-6155-4107-9AF1-92A734C7EBEA}" type="presParOf" srcId="{EEB6CDA0-BB19-4023-B7EB-A6B08BFC671C}" destId="{6B20EF9F-EEE2-4121-BE75-68854285A7F8}" srcOrd="0" destOrd="0" presId="urn:microsoft.com/office/officeart/2005/8/layout/StepDownProcess"/>
    <dgm:cxn modelId="{528B1064-6B4E-41AB-B54B-C58C79AF6C3E}" type="presParOf" srcId="{EEB6CDA0-BB19-4023-B7EB-A6B08BFC671C}" destId="{3F63D88B-0B61-45DF-BAB8-9867619EE16C}" srcOrd="1" destOrd="0" presId="urn:microsoft.com/office/officeart/2005/8/layout/StepDownProcess"/>
    <dgm:cxn modelId="{10843DF8-EFBB-4864-8EDE-973E8E71BC2C}" type="presParOf" srcId="{EEB6CDA0-BB19-4023-B7EB-A6B08BFC671C}" destId="{BAC08771-DCBF-48F3-8A86-98B347984B3C}" srcOrd="2" destOrd="0" presId="urn:microsoft.com/office/officeart/2005/8/layout/StepDownProcess"/>
    <dgm:cxn modelId="{E8EC079B-7C0A-4A20-B147-04FC57C343EB}" type="presParOf" srcId="{945BA855-4A94-42FC-9E25-445A168C8A24}" destId="{FF8E0497-AC2A-474D-AB7F-EEABCACB8AB0}" srcOrd="1" destOrd="0" presId="urn:microsoft.com/office/officeart/2005/8/layout/StepDownProcess"/>
    <dgm:cxn modelId="{581072BD-1516-449A-8D65-56AB7BC30C32}" type="presParOf" srcId="{945BA855-4A94-42FC-9E25-445A168C8A24}" destId="{DC2A2319-8AB4-4BCE-ABF6-B1DD2209FF1E}" srcOrd="2" destOrd="0" presId="urn:microsoft.com/office/officeart/2005/8/layout/StepDownProcess"/>
    <dgm:cxn modelId="{E1DF0BB6-46FD-4308-801D-A1AD70B0D5B7}" type="presParOf" srcId="{DC2A2319-8AB4-4BCE-ABF6-B1DD2209FF1E}" destId="{250C41A4-4A02-49DF-8296-0A6C96271A20}" srcOrd="0" destOrd="0" presId="urn:microsoft.com/office/officeart/2005/8/layout/StepDownProcess"/>
    <dgm:cxn modelId="{92A89316-E174-4B74-8517-8475F033F720}" type="presParOf" srcId="{DC2A2319-8AB4-4BCE-ABF6-B1DD2209FF1E}" destId="{A2BBA38C-5933-46E2-B595-DA25B15C6559}" srcOrd="1" destOrd="0" presId="urn:microsoft.com/office/officeart/2005/8/layout/StepDownProcess"/>
    <dgm:cxn modelId="{7214B29F-C73C-4929-BC7C-574B732336FA}" type="presParOf" srcId="{DC2A2319-8AB4-4BCE-ABF6-B1DD2209FF1E}" destId="{4E324B1E-1DC9-476C-A719-2E9692CF3DAA}" srcOrd="2" destOrd="0" presId="urn:microsoft.com/office/officeart/2005/8/layout/StepDownProcess"/>
    <dgm:cxn modelId="{3C6DEDA3-4716-42D0-B8EC-6F93517CEA1A}" type="presParOf" srcId="{945BA855-4A94-42FC-9E25-445A168C8A24}" destId="{A45579A7-6880-4B4B-AFE4-E6528EC870A9}" srcOrd="3" destOrd="0" presId="urn:microsoft.com/office/officeart/2005/8/layout/StepDownProcess"/>
    <dgm:cxn modelId="{EEE46C82-2DB8-4EE8-B80E-DA43F2C8197D}" type="presParOf" srcId="{945BA855-4A94-42FC-9E25-445A168C8A24}" destId="{EAADF2AA-E2E2-4FFD-9C77-B7A5B26F3CFE}" srcOrd="4" destOrd="0" presId="urn:microsoft.com/office/officeart/2005/8/layout/StepDownProcess"/>
    <dgm:cxn modelId="{B3A9283B-B520-4AF3-99D2-C5CB3927E267}" type="presParOf" srcId="{EAADF2AA-E2E2-4FFD-9C77-B7A5B26F3CFE}" destId="{E5CA4487-83AD-4B99-A1C2-A6C1339BE439}" srcOrd="0" destOrd="0" presId="urn:microsoft.com/office/officeart/2005/8/layout/StepDownProcess"/>
    <dgm:cxn modelId="{F5A46C1B-DA73-4729-B16C-504AD7317568}" type="presParOf" srcId="{EAADF2AA-E2E2-4FFD-9C77-B7A5B26F3CFE}" destId="{FE6247C1-443A-4780-8BB7-9B75CEA258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4087A-034A-4109-B8BB-9990D1C25D6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14CD20-34BD-4A0E-86BB-4AD3B8540C54}">
      <dgm:prSet phldrT="[文本]" custT="1"/>
      <dgm:spPr>
        <a:solidFill>
          <a:schemeClr val="accent4">
            <a:lumMod val="60000"/>
            <a:lumOff val="40000"/>
            <a:alpha val="7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插件界面</a:t>
          </a:r>
          <a:r>
            <a: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(HTML+JS)</a:t>
          </a:r>
          <a:endParaRPr lang="zh-CN" altLang="en-US" sz="16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0BDE41A7-29A1-42B3-866C-C9382CF12B3C}" type="parTrans" cxnId="{472D35B8-5AE0-4E77-8740-173D0F1F9797}">
      <dgm:prSet/>
      <dgm:spPr/>
      <dgm:t>
        <a:bodyPr/>
        <a:lstStyle/>
        <a:p>
          <a:endParaRPr lang="zh-CN" altLang="en-US"/>
        </a:p>
      </dgm:t>
    </dgm:pt>
    <dgm:pt modelId="{37D8547E-F3FA-497E-A900-7636712B02FA}" type="sibTrans" cxnId="{472D35B8-5AE0-4E77-8740-173D0F1F9797}">
      <dgm:prSet/>
      <dgm:spPr/>
      <dgm:t>
        <a:bodyPr/>
        <a:lstStyle/>
        <a:p>
          <a:endParaRPr lang="zh-CN" altLang="en-US"/>
        </a:p>
      </dgm:t>
    </dgm:pt>
    <dgm:pt modelId="{1023EB10-631A-4231-A026-8985BAF424B0}">
      <dgm:prSet phldrT="[文本]" custT="1"/>
      <dgm:spPr>
        <a:solidFill>
          <a:schemeClr val="accent2">
            <a:lumMod val="75000"/>
            <a:alpha val="7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SQL</a:t>
          </a:r>
          <a:r>
            <a:rPr lang="zh-CN" altLang="en-US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命令</a:t>
          </a:r>
          <a:r>
            <a: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(</a:t>
          </a:r>
          <a:r>
            <a:rPr lang="zh-CN" altLang="en-US" sz="160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处理和存储插件</a:t>
          </a:r>
          <a:r>
            <a:rPr lang="zh-CN" altLang="en-US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的数据</a:t>
          </a:r>
          <a:r>
            <a: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)</a:t>
          </a:r>
          <a:endParaRPr lang="zh-CN" altLang="en-US" sz="16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68990F38-86B5-4350-AC4F-4ACA40FAE35E}" type="parTrans" cxnId="{181D7617-7609-4AE3-AC5F-65CE51DB79F3}">
      <dgm:prSet/>
      <dgm:spPr/>
      <dgm:t>
        <a:bodyPr/>
        <a:lstStyle/>
        <a:p>
          <a:endParaRPr lang="zh-CN" altLang="en-US"/>
        </a:p>
      </dgm:t>
    </dgm:pt>
    <dgm:pt modelId="{3E0F90D5-97FF-4CBC-8B7B-0C339D4E3950}" type="sibTrans" cxnId="{181D7617-7609-4AE3-AC5F-65CE51DB79F3}">
      <dgm:prSet/>
      <dgm:spPr/>
      <dgm:t>
        <a:bodyPr/>
        <a:lstStyle/>
        <a:p>
          <a:endParaRPr lang="zh-CN" altLang="en-US"/>
        </a:p>
      </dgm:t>
    </dgm:pt>
    <dgm:pt modelId="{1D6C5AD8-1E8E-410D-8916-413E0D28E391}">
      <dgm:prSet phldrT="[文本]" custT="1"/>
      <dgm:spPr>
        <a:solidFill>
          <a:schemeClr val="accent4">
            <a:lumMod val="75000"/>
            <a:alpha val="7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任务</a:t>
          </a:r>
          <a:r>
            <a: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(</a:t>
          </a:r>
          <a:r>
            <a:rPr lang="zh-CN" altLang="en-US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调用</a:t>
          </a:r>
          <a:r>
            <a: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EasySQLMAIL</a:t>
          </a:r>
          <a:r>
            <a:rPr lang="zh-CN" altLang="en-US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系统功能</a:t>
          </a:r>
          <a:r>
            <a: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)</a:t>
          </a:r>
          <a:endParaRPr lang="zh-CN" altLang="en-US" sz="16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C182845-C211-426E-8911-B63C80C288FA}" type="parTrans" cxnId="{7EC052BD-EECF-456E-B01D-DFE361CD2F29}">
      <dgm:prSet/>
      <dgm:spPr/>
      <dgm:t>
        <a:bodyPr/>
        <a:lstStyle/>
        <a:p>
          <a:endParaRPr lang="zh-CN" altLang="en-US"/>
        </a:p>
      </dgm:t>
    </dgm:pt>
    <dgm:pt modelId="{60CEDF78-E8F1-4466-8D22-2795765C256A}" type="sibTrans" cxnId="{7EC052BD-EECF-456E-B01D-DFE361CD2F29}">
      <dgm:prSet/>
      <dgm:spPr/>
      <dgm:t>
        <a:bodyPr/>
        <a:lstStyle/>
        <a:p>
          <a:endParaRPr lang="zh-CN" altLang="en-US"/>
        </a:p>
      </dgm:t>
    </dgm:pt>
    <dgm:pt modelId="{799F0346-04EA-4B10-93E8-387C6FE657B6}" type="pres">
      <dgm:prSet presAssocID="{9854087A-034A-4109-B8BB-9990D1C25D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DFA7E85-36A8-49B9-A7DE-1CC373EE29C7}" type="pres">
      <dgm:prSet presAssocID="{5914CD20-34BD-4A0E-86BB-4AD3B8540C54}" presName="vertOne" presStyleCnt="0"/>
      <dgm:spPr/>
    </dgm:pt>
    <dgm:pt modelId="{77FABC63-4F8F-416B-89CB-83C32084EC01}" type="pres">
      <dgm:prSet presAssocID="{5914CD20-34BD-4A0E-86BB-4AD3B8540C5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FB38370-756B-4EA2-BD28-E11479AA677C}" type="pres">
      <dgm:prSet presAssocID="{5914CD20-34BD-4A0E-86BB-4AD3B8540C54}" presName="parTransOne" presStyleCnt="0"/>
      <dgm:spPr/>
    </dgm:pt>
    <dgm:pt modelId="{BA79C0D1-C312-4CB2-8D95-4BAB714358E8}" type="pres">
      <dgm:prSet presAssocID="{5914CD20-34BD-4A0E-86BB-4AD3B8540C54}" presName="horzOne" presStyleCnt="0"/>
      <dgm:spPr/>
    </dgm:pt>
    <dgm:pt modelId="{A53233E5-90E2-4200-9DE4-6484170A3C3A}" type="pres">
      <dgm:prSet presAssocID="{1023EB10-631A-4231-A026-8985BAF424B0}" presName="vertTwo" presStyleCnt="0"/>
      <dgm:spPr/>
    </dgm:pt>
    <dgm:pt modelId="{111168C8-1ABF-4CA3-B4D5-5BD4442B0191}" type="pres">
      <dgm:prSet presAssocID="{1023EB10-631A-4231-A026-8985BAF424B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973521-C46B-454A-AB94-CB0A2FBC3697}" type="pres">
      <dgm:prSet presAssocID="{1023EB10-631A-4231-A026-8985BAF424B0}" presName="horzTwo" presStyleCnt="0"/>
      <dgm:spPr/>
    </dgm:pt>
    <dgm:pt modelId="{807A4549-435A-4A54-8C43-E3B2ABB184F2}" type="pres">
      <dgm:prSet presAssocID="{3E0F90D5-97FF-4CBC-8B7B-0C339D4E3950}" presName="sibSpaceTwo" presStyleCnt="0"/>
      <dgm:spPr/>
    </dgm:pt>
    <dgm:pt modelId="{B69DE7AA-4E30-4A72-8B23-391C8AB8CD4A}" type="pres">
      <dgm:prSet presAssocID="{1D6C5AD8-1E8E-410D-8916-413E0D28E391}" presName="vertTwo" presStyleCnt="0"/>
      <dgm:spPr/>
    </dgm:pt>
    <dgm:pt modelId="{F95FF705-12C3-49F6-B40C-78A8F6F60090}" type="pres">
      <dgm:prSet presAssocID="{1D6C5AD8-1E8E-410D-8916-413E0D28E39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6788F91-AF09-40A2-9C7F-EB7BEB48109A}" type="pres">
      <dgm:prSet presAssocID="{1D6C5AD8-1E8E-410D-8916-413E0D28E391}" presName="horzTwo" presStyleCnt="0"/>
      <dgm:spPr/>
    </dgm:pt>
  </dgm:ptLst>
  <dgm:cxnLst>
    <dgm:cxn modelId="{7EC052BD-EECF-456E-B01D-DFE361CD2F29}" srcId="{5914CD20-34BD-4A0E-86BB-4AD3B8540C54}" destId="{1D6C5AD8-1E8E-410D-8916-413E0D28E391}" srcOrd="1" destOrd="0" parTransId="{8C182845-C211-426E-8911-B63C80C288FA}" sibTransId="{60CEDF78-E8F1-4466-8D22-2795765C256A}"/>
    <dgm:cxn modelId="{FA1B41DB-7E7E-4B80-90DE-71D42FE850DD}" type="presOf" srcId="{1023EB10-631A-4231-A026-8985BAF424B0}" destId="{111168C8-1ABF-4CA3-B4D5-5BD4442B0191}" srcOrd="0" destOrd="0" presId="urn:microsoft.com/office/officeart/2005/8/layout/hierarchy4"/>
    <dgm:cxn modelId="{181D7617-7609-4AE3-AC5F-65CE51DB79F3}" srcId="{5914CD20-34BD-4A0E-86BB-4AD3B8540C54}" destId="{1023EB10-631A-4231-A026-8985BAF424B0}" srcOrd="0" destOrd="0" parTransId="{68990F38-86B5-4350-AC4F-4ACA40FAE35E}" sibTransId="{3E0F90D5-97FF-4CBC-8B7B-0C339D4E3950}"/>
    <dgm:cxn modelId="{FA95438D-68D1-488B-857B-5B743A5635C4}" type="presOf" srcId="{9854087A-034A-4109-B8BB-9990D1C25D6B}" destId="{799F0346-04EA-4B10-93E8-387C6FE657B6}" srcOrd="0" destOrd="0" presId="urn:microsoft.com/office/officeart/2005/8/layout/hierarchy4"/>
    <dgm:cxn modelId="{472D35B8-5AE0-4E77-8740-173D0F1F9797}" srcId="{9854087A-034A-4109-B8BB-9990D1C25D6B}" destId="{5914CD20-34BD-4A0E-86BB-4AD3B8540C54}" srcOrd="0" destOrd="0" parTransId="{0BDE41A7-29A1-42B3-866C-C9382CF12B3C}" sibTransId="{37D8547E-F3FA-497E-A900-7636712B02FA}"/>
    <dgm:cxn modelId="{3EB4A76B-0970-4838-A92F-BE6B7B5606FE}" type="presOf" srcId="{5914CD20-34BD-4A0E-86BB-4AD3B8540C54}" destId="{77FABC63-4F8F-416B-89CB-83C32084EC01}" srcOrd="0" destOrd="0" presId="urn:microsoft.com/office/officeart/2005/8/layout/hierarchy4"/>
    <dgm:cxn modelId="{9B08412F-8BD1-49A8-8212-B3CBF176AD1D}" type="presOf" srcId="{1D6C5AD8-1E8E-410D-8916-413E0D28E391}" destId="{F95FF705-12C3-49F6-B40C-78A8F6F60090}" srcOrd="0" destOrd="0" presId="urn:microsoft.com/office/officeart/2005/8/layout/hierarchy4"/>
    <dgm:cxn modelId="{79C81BD7-956D-42FE-81D8-547AAB6A550B}" type="presParOf" srcId="{799F0346-04EA-4B10-93E8-387C6FE657B6}" destId="{7DFA7E85-36A8-49B9-A7DE-1CC373EE29C7}" srcOrd="0" destOrd="0" presId="urn:microsoft.com/office/officeart/2005/8/layout/hierarchy4"/>
    <dgm:cxn modelId="{868231BC-5210-4ABC-BE83-744E47501B95}" type="presParOf" srcId="{7DFA7E85-36A8-49B9-A7DE-1CC373EE29C7}" destId="{77FABC63-4F8F-416B-89CB-83C32084EC01}" srcOrd="0" destOrd="0" presId="urn:microsoft.com/office/officeart/2005/8/layout/hierarchy4"/>
    <dgm:cxn modelId="{094078EB-7646-4573-AAF6-55BD899BB7D6}" type="presParOf" srcId="{7DFA7E85-36A8-49B9-A7DE-1CC373EE29C7}" destId="{8FB38370-756B-4EA2-BD28-E11479AA677C}" srcOrd="1" destOrd="0" presId="urn:microsoft.com/office/officeart/2005/8/layout/hierarchy4"/>
    <dgm:cxn modelId="{8FE0995E-C2B4-4BB4-96CB-F9D6523D61DE}" type="presParOf" srcId="{7DFA7E85-36A8-49B9-A7DE-1CC373EE29C7}" destId="{BA79C0D1-C312-4CB2-8D95-4BAB714358E8}" srcOrd="2" destOrd="0" presId="urn:microsoft.com/office/officeart/2005/8/layout/hierarchy4"/>
    <dgm:cxn modelId="{433D3341-2F04-4410-A491-9B794435DC90}" type="presParOf" srcId="{BA79C0D1-C312-4CB2-8D95-4BAB714358E8}" destId="{A53233E5-90E2-4200-9DE4-6484170A3C3A}" srcOrd="0" destOrd="0" presId="urn:microsoft.com/office/officeart/2005/8/layout/hierarchy4"/>
    <dgm:cxn modelId="{626ADFFA-6E27-47EE-B717-719199C83DFF}" type="presParOf" srcId="{A53233E5-90E2-4200-9DE4-6484170A3C3A}" destId="{111168C8-1ABF-4CA3-B4D5-5BD4442B0191}" srcOrd="0" destOrd="0" presId="urn:microsoft.com/office/officeart/2005/8/layout/hierarchy4"/>
    <dgm:cxn modelId="{CFADFD8F-1B2F-498E-A205-66EB11FAB0C7}" type="presParOf" srcId="{A53233E5-90E2-4200-9DE4-6484170A3C3A}" destId="{9A973521-C46B-454A-AB94-CB0A2FBC3697}" srcOrd="1" destOrd="0" presId="urn:microsoft.com/office/officeart/2005/8/layout/hierarchy4"/>
    <dgm:cxn modelId="{965FA1C0-9891-4233-B705-46C9BE5414F5}" type="presParOf" srcId="{BA79C0D1-C312-4CB2-8D95-4BAB714358E8}" destId="{807A4549-435A-4A54-8C43-E3B2ABB184F2}" srcOrd="1" destOrd="0" presId="urn:microsoft.com/office/officeart/2005/8/layout/hierarchy4"/>
    <dgm:cxn modelId="{D5F53352-1BB5-4B26-A6E6-D5BF5082BE89}" type="presParOf" srcId="{BA79C0D1-C312-4CB2-8D95-4BAB714358E8}" destId="{B69DE7AA-4E30-4A72-8B23-391C8AB8CD4A}" srcOrd="2" destOrd="0" presId="urn:microsoft.com/office/officeart/2005/8/layout/hierarchy4"/>
    <dgm:cxn modelId="{AD29CBDF-1689-4604-9EE5-C6D137B9E3CE}" type="presParOf" srcId="{B69DE7AA-4E30-4A72-8B23-391C8AB8CD4A}" destId="{F95FF705-12C3-49F6-B40C-78A8F6F60090}" srcOrd="0" destOrd="0" presId="urn:microsoft.com/office/officeart/2005/8/layout/hierarchy4"/>
    <dgm:cxn modelId="{1D0C40C1-C013-4411-B6B0-EDAA09BF8431}" type="presParOf" srcId="{B69DE7AA-4E30-4A72-8B23-391C8AB8CD4A}" destId="{46788F91-AF09-40A2-9C7F-EB7BEB4810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0EF9F-EEE2-4121-BE75-68854285A7F8}">
      <dsp:nvSpPr>
        <dsp:cNvPr id="0" name=""/>
        <dsp:cNvSpPr/>
      </dsp:nvSpPr>
      <dsp:spPr>
        <a:xfrm rot="5400000">
          <a:off x="644155" y="1186646"/>
          <a:ext cx="882233" cy="10043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3D88B-0B61-45DF-BAB8-9867619EE16C}">
      <dsp:nvSpPr>
        <dsp:cNvPr id="0" name=""/>
        <dsp:cNvSpPr/>
      </dsp:nvSpPr>
      <dsp:spPr>
        <a:xfrm>
          <a:off x="2101" y="189379"/>
          <a:ext cx="1485161" cy="1039564"/>
        </a:xfrm>
        <a:prstGeom prst="roundRect">
          <a:avLst>
            <a:gd name="adj" fmla="val 16670"/>
          </a:avLst>
        </a:prstGeom>
        <a:solidFill>
          <a:srgbClr val="4BB2FF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生成报表</a:t>
          </a:r>
          <a:endParaRPr lang="zh-CN" altLang="en-US" sz="2000" b="1" kern="12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52857" y="240135"/>
        <a:ext cx="1383649" cy="938052"/>
      </dsp:txXfrm>
    </dsp:sp>
    <dsp:sp modelId="{BAC08771-DCBF-48F3-8A86-98B347984B3C}">
      <dsp:nvSpPr>
        <dsp:cNvPr id="0" name=""/>
        <dsp:cNvSpPr/>
      </dsp:nvSpPr>
      <dsp:spPr>
        <a:xfrm>
          <a:off x="1487262" y="288525"/>
          <a:ext cx="1080164" cy="84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800" kern="12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1487262" y="288525"/>
        <a:ext cx="1080164" cy="840221"/>
      </dsp:txXfrm>
    </dsp:sp>
    <dsp:sp modelId="{250C41A4-4A02-49DF-8296-0A6C96271A20}">
      <dsp:nvSpPr>
        <dsp:cNvPr id="0" name=""/>
        <dsp:cNvSpPr/>
      </dsp:nvSpPr>
      <dsp:spPr>
        <a:xfrm rot="5400000">
          <a:off x="2264150" y="2385131"/>
          <a:ext cx="882233" cy="10043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D5E3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BA38C-5933-46E2-B595-DA25B15C6559}">
      <dsp:nvSpPr>
        <dsp:cNvPr id="0" name=""/>
        <dsp:cNvSpPr/>
      </dsp:nvSpPr>
      <dsp:spPr>
        <a:xfrm>
          <a:off x="1581847" y="1382206"/>
          <a:ext cx="1485161" cy="1039564"/>
        </a:xfrm>
        <a:prstGeom prst="roundRect">
          <a:avLst>
            <a:gd name="adj" fmla="val 16670"/>
          </a:avLst>
        </a:prstGeom>
        <a:solidFill>
          <a:srgbClr val="00B05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人工审核</a:t>
          </a:r>
          <a:endParaRPr lang="zh-CN" altLang="en-US" sz="2000" b="1" kern="12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1632603" y="1432962"/>
        <a:ext cx="1383649" cy="938052"/>
      </dsp:txXfrm>
    </dsp:sp>
    <dsp:sp modelId="{4E324B1E-1DC9-476C-A719-2E9692CF3DAA}">
      <dsp:nvSpPr>
        <dsp:cNvPr id="0" name=""/>
        <dsp:cNvSpPr/>
      </dsp:nvSpPr>
      <dsp:spPr>
        <a:xfrm>
          <a:off x="2718619" y="1456299"/>
          <a:ext cx="1080164" cy="84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800" kern="12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2718619" y="1456299"/>
        <a:ext cx="1080164" cy="840221"/>
      </dsp:txXfrm>
    </dsp:sp>
    <dsp:sp modelId="{E5CA4487-83AD-4B99-A1C2-A6C1339BE439}">
      <dsp:nvSpPr>
        <dsp:cNvPr id="0" name=""/>
        <dsp:cNvSpPr/>
      </dsp:nvSpPr>
      <dsp:spPr>
        <a:xfrm>
          <a:off x="3185280" y="2566166"/>
          <a:ext cx="1485161" cy="1039564"/>
        </a:xfrm>
        <a:prstGeom prst="roundRect">
          <a:avLst>
            <a:gd name="adj" fmla="val 16670"/>
          </a:avLst>
        </a:prstGeom>
        <a:solidFill>
          <a:schemeClr val="accent4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自动推送</a:t>
          </a:r>
          <a:endParaRPr lang="zh-CN" altLang="en-US" sz="2000" b="1" kern="12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3236036" y="2616922"/>
        <a:ext cx="1383649" cy="938052"/>
      </dsp:txXfrm>
    </dsp:sp>
    <dsp:sp modelId="{FE6247C1-443A-4780-8BB7-9B75CEA25897}">
      <dsp:nvSpPr>
        <dsp:cNvPr id="0" name=""/>
        <dsp:cNvSpPr/>
      </dsp:nvSpPr>
      <dsp:spPr>
        <a:xfrm>
          <a:off x="3949975" y="2624073"/>
          <a:ext cx="1080164" cy="84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800" kern="12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3949975" y="2624073"/>
        <a:ext cx="1080164" cy="840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ABC63-4F8F-416B-89CB-83C32084EC01}">
      <dsp:nvSpPr>
        <dsp:cNvPr id="0" name=""/>
        <dsp:cNvSpPr/>
      </dsp:nvSpPr>
      <dsp:spPr>
        <a:xfrm>
          <a:off x="1914" y="207"/>
          <a:ext cx="5182721" cy="104264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插件界面</a:t>
          </a:r>
          <a:r>
            <a:rPr lang="en-US" altLang="zh-CN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(HTML+JS)</a:t>
          </a:r>
          <a:endParaRPr lang="zh-CN" altLang="en-US" sz="1600" kern="12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32452" y="30745"/>
        <a:ext cx="5121645" cy="981566"/>
      </dsp:txXfrm>
    </dsp:sp>
    <dsp:sp modelId="{111168C8-1ABF-4CA3-B4D5-5BD4442B0191}">
      <dsp:nvSpPr>
        <dsp:cNvPr id="0" name=""/>
        <dsp:cNvSpPr/>
      </dsp:nvSpPr>
      <dsp:spPr>
        <a:xfrm>
          <a:off x="1914" y="1179138"/>
          <a:ext cx="2486910" cy="1042642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SQL</a:t>
          </a:r>
          <a:r>
            <a:rPr lang="zh-CN" altLang="en-US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命令</a:t>
          </a:r>
          <a:r>
            <a:rPr lang="en-US" altLang="zh-CN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(</a:t>
          </a:r>
          <a:r>
            <a:rPr lang="zh-CN" altLang="en-US" sz="1600" kern="120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处理和存储插件</a:t>
          </a:r>
          <a:r>
            <a:rPr lang="zh-CN" altLang="en-US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的数据</a:t>
          </a:r>
          <a:r>
            <a:rPr lang="en-US" altLang="zh-CN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)</a:t>
          </a:r>
          <a:endParaRPr lang="zh-CN" altLang="en-US" sz="1600" kern="12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32452" y="1209676"/>
        <a:ext cx="2425834" cy="981566"/>
      </dsp:txXfrm>
    </dsp:sp>
    <dsp:sp modelId="{F95FF705-12C3-49F6-B40C-78A8F6F60090}">
      <dsp:nvSpPr>
        <dsp:cNvPr id="0" name=""/>
        <dsp:cNvSpPr/>
      </dsp:nvSpPr>
      <dsp:spPr>
        <a:xfrm>
          <a:off x="2697725" y="1179138"/>
          <a:ext cx="2486910" cy="1042642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任务</a:t>
          </a:r>
          <a:r>
            <a:rPr lang="en-US" altLang="zh-CN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(</a:t>
          </a:r>
          <a:r>
            <a:rPr lang="zh-CN" altLang="en-US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调用</a:t>
          </a:r>
          <a:r>
            <a:rPr lang="en-US" altLang="zh-CN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EasySQLMAIL</a:t>
          </a:r>
          <a:r>
            <a:rPr lang="zh-CN" altLang="en-US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系统功能</a:t>
          </a:r>
          <a:r>
            <a:rPr lang="en-US" altLang="zh-CN" sz="1600" kern="1200" dirty="0" smtClean="0">
              <a:latin typeface="微软雅黑 Light" panose="020B0502040204020203" pitchFamily="34" charset="-122"/>
              <a:ea typeface="微软雅黑 Light" panose="020B0502040204020203" pitchFamily="34" charset="-122"/>
            </a:rPr>
            <a:t>)</a:t>
          </a:r>
          <a:endParaRPr lang="zh-CN" altLang="en-US" sz="1600" kern="1200" dirty="0"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2728263" y="1209676"/>
        <a:ext cx="2425834" cy="981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F9B84EA-7D68-4D60-9CB1-D50884785D1C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9F10804-FE04-47AA-8C0E-F2613B59AD83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A8CBF47-3ED1-41B6-A9DB-D47E6373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502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68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668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5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8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459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236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830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849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756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46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205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31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64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469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14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10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73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47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63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86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6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50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933" y="637444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newnet123.com/playv.html?id=f3b26142ccf24ef0a189e2f6893d894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ewnet123.com/playv.html?id=a010862856d44cfca3e4eca5549aab6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newnet123.com/playv.html?id=6d6657e2a813440ebb2de973c22bfb7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newnet123.com/playv.html?id=51f368ea38b24d66becd848c66fbaed5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wnet123.com/playv.html?id=7cdad743306f4747ae5ae94364a9474a" TargetMode="External"/><Relationship Id="rId13" Type="http://schemas.openxmlformats.org/officeDocument/2006/relationships/hyperlink" Target="https://www.newnet123.com/playv.html?id=ab1a27b143ce4366a6b0f0e323d5d220" TargetMode="External"/><Relationship Id="rId18" Type="http://schemas.openxmlformats.org/officeDocument/2006/relationships/hyperlink" Target="https://www.newnet123.com/playv.html?id=5aa994dfb93e4ba1b64464e9ba9bb711" TargetMode="External"/><Relationship Id="rId3" Type="http://schemas.openxmlformats.org/officeDocument/2006/relationships/hyperlink" Target="https://www.easysqlmail.com/cases.html" TargetMode="External"/><Relationship Id="rId7" Type="http://schemas.openxmlformats.org/officeDocument/2006/relationships/hyperlink" Target="https://www.newnet123.com/playv.html?id=51f368ea38b24d66becd848c66fbaed5" TargetMode="External"/><Relationship Id="rId12" Type="http://schemas.openxmlformats.org/officeDocument/2006/relationships/hyperlink" Target="https://www.newnet123.com/playv.html?id=4504bbae5df64f6c92ff2e6afec599d8" TargetMode="External"/><Relationship Id="rId17" Type="http://schemas.openxmlformats.org/officeDocument/2006/relationships/hyperlink" Target="https://www.newnet123.com/playv.html?id=601e7d51272d4565909e002bb7ef0c2c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newnet123.com/playv.html?id=0ad467e28911490dbd275d1383f6e8f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ewnet123.com/playv.html?id=f3b26142ccf24ef0a189e2f6893d894a" TargetMode="External"/><Relationship Id="rId11" Type="http://schemas.openxmlformats.org/officeDocument/2006/relationships/hyperlink" Target="https://www.newnet123.com/playv.html?id=9124917371e64b96976135b915e3f8c8" TargetMode="External"/><Relationship Id="rId5" Type="http://schemas.openxmlformats.org/officeDocument/2006/relationships/image" Target="../media/image10.png"/><Relationship Id="rId15" Type="http://schemas.openxmlformats.org/officeDocument/2006/relationships/hyperlink" Target="https://www.newnet123.com/playv.html?id=821c03908daa44e69ca3809bce12749d" TargetMode="External"/><Relationship Id="rId10" Type="http://schemas.openxmlformats.org/officeDocument/2006/relationships/hyperlink" Target="https://www.newnet123.com/playv.html?id=a27bdd37797449788c658e54cd3ecb0c" TargetMode="External"/><Relationship Id="rId19" Type="http://schemas.openxmlformats.org/officeDocument/2006/relationships/hyperlink" Target="https://www.newnet123.com/playv.html?id=a010862856d44cfca3e4eca5549aab64" TargetMode="External"/><Relationship Id="rId4" Type="http://schemas.openxmlformats.org/officeDocument/2006/relationships/hyperlink" Target="https://www.newnet123.com/playv.html?id=906521ca72174212af318a3a117fa532" TargetMode="External"/><Relationship Id="rId9" Type="http://schemas.openxmlformats.org/officeDocument/2006/relationships/hyperlink" Target="https://www.newnet123.com/playv.html?id=44f9eff9f3474348bdab7a5099f19451" TargetMode="External"/><Relationship Id="rId14" Type="http://schemas.openxmlformats.org/officeDocument/2006/relationships/hyperlink" Target="https://www.newnet123.com/playv.html?id=6d6657e2a813440ebb2de973c22bfb7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net123.com/playv.html?id=4504bbae5df64f6c92ff2e6afec599d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net123.com/playv.html?id=906521ca72174212af318a3a117fa53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ewnet123.com/playv.html?id=51f368ea38b24d66becd848c66fbaed5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hyperlink" Target="https://www.easysqlmail.com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hyperlink" Target="https://www.newnet123.com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6" Type="http://schemas.openxmlformats.org/officeDocument/2006/relationships/hyperlink" Target="https://www.easysqlmail.com/" TargetMode="External"/><Relationship Id="rId5" Type="http://schemas.openxmlformats.org/officeDocument/2006/relationships/hyperlink" Target="mailto:easysqlmail@qq.com" TargetMode="External"/><Relationship Id="rId4" Type="http://schemas.openxmlformats.org/officeDocument/2006/relationships/hyperlink" Target="mailto:sqlmail@easysqlmail.co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net123.com/playv.html?id=821c03908daa44e69ca3809bce12749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wnet123.com/playv.html?id=601e7d51272d4565909e002bb7ef0c2c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rot="10800000">
            <a:off x="-885900" y="3867109"/>
            <a:ext cx="3185286" cy="3512032"/>
            <a:chOff x="9664473" y="816338"/>
            <a:chExt cx="3185286" cy="3512032"/>
          </a:xfrm>
        </p:grpSpPr>
        <p:sp>
          <p:nvSpPr>
            <p:cNvPr id="28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26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" name="îṣ1ïḍe"/>
          <p:cNvSpPr>
            <a:spLocks noGrp="1"/>
          </p:cNvSpPr>
          <p:nvPr>
            <p:ph type="ctrTitle" idx="4294967295"/>
          </p:nvPr>
        </p:nvSpPr>
        <p:spPr>
          <a:xfrm>
            <a:off x="2178495" y="2413054"/>
            <a:ext cx="7825898" cy="11130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altLang="zh-CN" sz="5600" b="1" spc="600" dirty="0" smtClean="0">
                <a:solidFill>
                  <a:srgbClr val="436B9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endParaRPr lang="zh-CN" altLang="en-US" sz="5600" spc="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6" name="îšľíḍe"/>
          <p:cNvSpPr txBox="1"/>
          <p:nvPr/>
        </p:nvSpPr>
        <p:spPr>
          <a:xfrm>
            <a:off x="10266231" y="40023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000" b="1" dirty="0">
              <a:solidFill>
                <a:srgbClr val="48A2A0"/>
              </a:solidFill>
              <a:cs typeface="+mn-ea"/>
              <a:sym typeface="+mn-lt"/>
            </a:endParaRPr>
          </a:p>
        </p:txBody>
      </p:sp>
      <p:sp>
        <p:nvSpPr>
          <p:cNvPr id="16" name="íṥļîḍe"/>
          <p:cNvSpPr/>
          <p:nvPr/>
        </p:nvSpPr>
        <p:spPr>
          <a:xfrm>
            <a:off x="9436671" y="6326323"/>
            <a:ext cx="2375792" cy="324485"/>
          </a:xfrm>
          <a:prstGeom prst="roundRect">
            <a:avLst>
              <a:gd name="adj" fmla="val 50000"/>
            </a:avLst>
          </a:prstGeom>
          <a:solidFill>
            <a:srgbClr val="6C9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www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.</a:t>
            </a:r>
            <a:r>
              <a:rPr lang="en-US" altLang="zh-CN" sz="160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.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com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87782" y="3452345"/>
            <a:ext cx="767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为您量身定制的</a:t>
            </a:r>
            <a:r>
              <a:rPr lang="zh-CN" altLang="en-US" sz="3200" spc="6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工作流自动化</a:t>
            </a:r>
            <a:r>
              <a:rPr lang="zh-CN" altLang="en-US" sz="3200" spc="6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工具</a:t>
            </a:r>
          </a:p>
        </p:txBody>
      </p:sp>
      <p:pic>
        <p:nvPicPr>
          <p:cNvPr id="1026" name="Picture 2" descr="https://www.newnet123.com/images/about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6"/>
            <a:ext cx="1636669" cy="4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411404"/>
            <a:ext cx="6673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3</a:t>
            </a:r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数据监控，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出现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特定情况时向指定人员发送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消息</a:t>
            </a:r>
            <a:endParaRPr lang="zh-CN" altLang="en-US" sz="2000" spc="3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175104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67465" y="1133045"/>
            <a:ext cx="5283590" cy="1535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支持对数据库中的关键数据进行实时监控。当检测到特定条件或异常情况（如库存不足、指标超标、任务逾期等）时，系统会自动触发消息推送，将提醒及时发送到指定的人员或群组（邮件、企业微信、钉钉、飞书等），确保问题第一时间被发现和处理，大幅提升响应效率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055" y="1000645"/>
            <a:ext cx="6176376" cy="46009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1001" y="2768626"/>
            <a:ext cx="2353461" cy="276999"/>
            <a:chOff x="484128" y="6449404"/>
            <a:chExt cx="2353461" cy="276999"/>
          </a:xfrm>
        </p:grpSpPr>
        <p:sp>
          <p:nvSpPr>
            <p:cNvPr id="8" name="文本框 7">
              <a:hlinkClick r:id="rId4"/>
            </p:cNvPr>
            <p:cNvSpPr txBox="1"/>
            <p:nvPr/>
          </p:nvSpPr>
          <p:spPr>
            <a:xfrm>
              <a:off x="729257" y="6449404"/>
              <a:ext cx="210833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点击观看此案例的视频演示</a:t>
              </a:r>
              <a:endParaRPr lang="zh-CN" altLang="en-US" sz="12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9" name="图片 8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28" y="6454365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</p:grpSp>
    </p:spTree>
    <p:extLst>
      <p:ext uri="{BB962C8B-B14F-4D97-AF65-F5344CB8AC3E}">
        <p14:creationId xmlns:p14="http://schemas.microsoft.com/office/powerpoint/2010/main" val="6682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47666" y="1707022"/>
            <a:ext cx="6679406" cy="2116455"/>
            <a:chOff x="5347666" y="1707022"/>
            <a:chExt cx="6679406" cy="2116455"/>
          </a:xfrm>
        </p:grpSpPr>
        <p:grpSp>
          <p:nvGrpSpPr>
            <p:cNvPr id="35" name="组合 34"/>
            <p:cNvGrpSpPr/>
            <p:nvPr/>
          </p:nvGrpSpPr>
          <p:grpSpPr>
            <a:xfrm>
              <a:off x="5347666" y="1707022"/>
              <a:ext cx="6679406" cy="2116455"/>
              <a:chOff x="4346354" y="1065297"/>
              <a:chExt cx="6679406" cy="2116455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6354" y="1065297"/>
                <a:ext cx="6679406" cy="2116455"/>
              </a:xfrm>
              <a:prstGeom prst="rect">
                <a:avLst/>
              </a:prstGeom>
              <a:ln w="1270" cap="flat" cmpd="dbl">
                <a:solidFill>
                  <a:schemeClr val="bg1">
                    <a:lumMod val="50000"/>
                    <a:alpha val="50000"/>
                  </a:schemeClr>
                </a:solidFill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  <p:sp>
            <p:nvSpPr>
              <p:cNvPr id="15" name="圆角矩形 14"/>
              <p:cNvSpPr/>
              <p:nvPr/>
            </p:nvSpPr>
            <p:spPr>
              <a:xfrm>
                <a:off x="7170420" y="1356360"/>
                <a:ext cx="3169920" cy="228600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四川成都公司报的表</a:t>
                </a:r>
                <a:r>
                  <a:rPr lang="zh-CN" altLang="en-US" sz="1200" dirty="0" smtClean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，发送给成都公司经理</a:t>
                </a:r>
                <a:endParaRPr lang="zh-CN" altLang="en-US" sz="1200" dirty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" name="线形标注 2(无边框) 2"/>
            <p:cNvSpPr/>
            <p:nvPr/>
          </p:nvSpPr>
          <p:spPr>
            <a:xfrm>
              <a:off x="5865779" y="2378578"/>
              <a:ext cx="1877438" cy="45719"/>
            </a:xfrm>
            <a:prstGeom prst="callout2">
              <a:avLst>
                <a:gd name="adj1" fmla="val 18749"/>
                <a:gd name="adj2" fmla="val 103066"/>
                <a:gd name="adj3" fmla="val -321682"/>
                <a:gd name="adj4" fmla="val 123747"/>
                <a:gd name="adj5" fmla="val -347263"/>
                <a:gd name="adj6" fmla="val 289758"/>
              </a:avLst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1206863" y="448348"/>
            <a:ext cx="6973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4</a:t>
            </a:r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个性化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报表分发，让每位员工收到自己的专属报表</a:t>
            </a: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239756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6173" y="3479146"/>
            <a:ext cx="6705285" cy="2087842"/>
            <a:chOff x="267465" y="4082240"/>
            <a:chExt cx="6705285" cy="2087842"/>
          </a:xfrm>
        </p:grpSpPr>
        <p:grpSp>
          <p:nvGrpSpPr>
            <p:cNvPr id="5" name="组合 4"/>
            <p:cNvGrpSpPr/>
            <p:nvPr/>
          </p:nvGrpSpPr>
          <p:grpSpPr>
            <a:xfrm>
              <a:off x="267465" y="4082240"/>
              <a:ext cx="6705285" cy="2087842"/>
              <a:chOff x="267465" y="3451112"/>
              <a:chExt cx="6705285" cy="2087842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465" y="3451112"/>
                <a:ext cx="6705285" cy="2087842"/>
              </a:xfrm>
              <a:prstGeom prst="rect">
                <a:avLst/>
              </a:prstGeom>
              <a:ln w="1270" cap="flat" cmpd="dbl">
                <a:solidFill>
                  <a:schemeClr val="bg1">
                    <a:lumMod val="50000"/>
                    <a:alpha val="50000"/>
                  </a:schemeClr>
                </a:solidFill>
              </a:ln>
              <a:effectLst>
                <a:outerShdw blurRad="50800" dist="38100" dir="2700000" algn="tl" rotWithShape="0">
                  <a:schemeClr val="accent1">
                    <a:alpha val="40000"/>
                  </a:schemeClr>
                </a:outerShdw>
              </a:effectLst>
            </p:spPr>
          </p:pic>
          <p:sp>
            <p:nvSpPr>
              <p:cNvPr id="24" name="线形标注 2(无边框) 23"/>
              <p:cNvSpPr/>
              <p:nvPr/>
            </p:nvSpPr>
            <p:spPr>
              <a:xfrm>
                <a:off x="891443" y="4109817"/>
                <a:ext cx="1877438" cy="45719"/>
              </a:xfrm>
              <a:prstGeom prst="callout2">
                <a:avLst>
                  <a:gd name="adj1" fmla="val 18749"/>
                  <a:gd name="adj2" fmla="val 103066"/>
                  <a:gd name="adj3" fmla="val -321682"/>
                  <a:gd name="adj4" fmla="val 123747"/>
                  <a:gd name="adj5" fmla="val -347263"/>
                  <a:gd name="adj6" fmla="val 289758"/>
                </a:avLst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圆角矩形 24"/>
            <p:cNvSpPr/>
            <p:nvPr/>
          </p:nvSpPr>
          <p:spPr>
            <a:xfrm>
              <a:off x="3204586" y="4413046"/>
              <a:ext cx="3182961" cy="18835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四川绵阳公司的报表</a:t>
              </a:r>
              <a:r>
                <a:rPr lang="zh-CN" altLang="en-US" sz="1200" dirty="0" smtClean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，发送给绵阳公司经理</a:t>
              </a:r>
              <a:endParaRPr lang="zh-CN" altLang="en-US" sz="1200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52904" y="4682041"/>
            <a:ext cx="6674168" cy="2074545"/>
            <a:chOff x="5346192" y="5156867"/>
            <a:chExt cx="6674168" cy="2074545"/>
          </a:xfrm>
        </p:grpSpPr>
        <p:grpSp>
          <p:nvGrpSpPr>
            <p:cNvPr id="34" name="组合 33"/>
            <p:cNvGrpSpPr/>
            <p:nvPr/>
          </p:nvGrpSpPr>
          <p:grpSpPr>
            <a:xfrm>
              <a:off x="5346192" y="5156867"/>
              <a:ext cx="6674168" cy="2074545"/>
              <a:chOff x="5346192" y="5156867"/>
              <a:chExt cx="6674168" cy="2074545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6192" y="5156867"/>
                <a:ext cx="6674168" cy="2074545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  <a:alpha val="50000"/>
                  </a:schemeClr>
                </a:solidFill>
              </a:ln>
              <a:effectLst/>
            </p:spPr>
          </p:pic>
          <p:sp>
            <p:nvSpPr>
              <p:cNvPr id="33" name="圆角矩形 32"/>
              <p:cNvSpPr/>
              <p:nvPr/>
            </p:nvSpPr>
            <p:spPr>
              <a:xfrm>
                <a:off x="8292759" y="5427808"/>
                <a:ext cx="3129621" cy="248902"/>
              </a:xfrm>
              <a:prstGeom prst="roundRect">
                <a:avLst/>
              </a:prstGeom>
              <a:solidFill>
                <a:srgbClr val="FF6F19"/>
              </a:solidFill>
              <a:ln>
                <a:solidFill>
                  <a:srgbClr val="FF6F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四川泸州公司的报表</a:t>
                </a:r>
                <a:r>
                  <a:rPr lang="zh-CN" altLang="en-US" sz="1200" dirty="0" smtClean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，发送给</a:t>
                </a:r>
                <a:r>
                  <a:rPr lang="zh-CN" altLang="en-US" sz="1200" dirty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泸州</a:t>
                </a:r>
                <a:r>
                  <a:rPr lang="zh-CN" altLang="en-US" sz="1200" dirty="0" smtClean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公司经理</a:t>
                </a:r>
                <a:endParaRPr lang="zh-CN" altLang="en-US" sz="1200" dirty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7" name="线形标注 2(无边框) 26"/>
            <p:cNvSpPr/>
            <p:nvPr/>
          </p:nvSpPr>
          <p:spPr>
            <a:xfrm>
              <a:off x="5958871" y="5831631"/>
              <a:ext cx="1877438" cy="45719"/>
            </a:xfrm>
            <a:prstGeom prst="callout2">
              <a:avLst>
                <a:gd name="adj1" fmla="val 18749"/>
                <a:gd name="adj2" fmla="val 103066"/>
                <a:gd name="adj3" fmla="val -321682"/>
                <a:gd name="adj4" fmla="val 123747"/>
                <a:gd name="adj5" fmla="val -347263"/>
                <a:gd name="adj6" fmla="val 289758"/>
              </a:avLst>
            </a:prstGeom>
            <a:solidFill>
              <a:srgbClr val="ED7727"/>
            </a:solidFill>
            <a:ln w="12700">
              <a:solidFill>
                <a:srgbClr val="ED7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36173" y="1211735"/>
            <a:ext cx="4860860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可以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自动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用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不同的查询条件执行同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一批 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SQL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语句，为每位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员工生成专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属报表。这样每位员工只会收到属于自己的个性化数据，既提高了效率同时又避免了邮件群发可能会导致的风险。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4128" y="2536223"/>
            <a:ext cx="2353461" cy="276999"/>
            <a:chOff x="484128" y="2536223"/>
            <a:chExt cx="2353461" cy="276999"/>
          </a:xfrm>
        </p:grpSpPr>
        <p:sp>
          <p:nvSpPr>
            <p:cNvPr id="32" name="文本框 31">
              <a:hlinkClick r:id="rId6"/>
            </p:cNvPr>
            <p:cNvSpPr txBox="1"/>
            <p:nvPr/>
          </p:nvSpPr>
          <p:spPr>
            <a:xfrm>
              <a:off x="729257" y="2536223"/>
              <a:ext cx="210833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点击观看此案例的视频演示</a:t>
              </a:r>
              <a:endParaRPr lang="zh-CN" altLang="en-US" sz="12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36" name="图片 35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28" y="2541184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</p:grpSp>
    </p:spTree>
    <p:extLst>
      <p:ext uri="{BB962C8B-B14F-4D97-AF65-F5344CB8AC3E}">
        <p14:creationId xmlns:p14="http://schemas.microsoft.com/office/powerpoint/2010/main" val="5715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448348"/>
            <a:ext cx="6088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5</a:t>
            </a:r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无需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编程，快速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制作您自己的报表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查询界面</a:t>
            </a: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206863" y="1019107"/>
            <a:ext cx="10781937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借助</a:t>
            </a: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交互式查询 功能，您无需进行复杂的编程，就能快速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创建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您自己的报表查询界面。同时，您还可以将该界面一键共享给同事，让团队成员也能方便地使用和查看数据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358" y="2290408"/>
            <a:ext cx="8938470" cy="422613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4472C4">
                <a:alpha val="40000"/>
              </a:srgbClr>
            </a:outerShdw>
          </a:effectLst>
        </p:spPr>
      </p:pic>
      <p:sp>
        <p:nvSpPr>
          <p:cNvPr id="28" name="圆角矩形 27"/>
          <p:cNvSpPr/>
          <p:nvPr/>
        </p:nvSpPr>
        <p:spPr>
          <a:xfrm>
            <a:off x="242387" y="3161940"/>
            <a:ext cx="2795460" cy="555584"/>
          </a:xfrm>
          <a:prstGeom prst="roundRect">
            <a:avLst/>
          </a:prstGeom>
          <a:solidFill>
            <a:srgbClr val="8FA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Step2: 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添加查询参数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242387" y="2290408"/>
            <a:ext cx="2795460" cy="555584"/>
          </a:xfrm>
          <a:prstGeom prst="round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Step1: 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创建任务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242387" y="4044052"/>
            <a:ext cx="2795460" cy="555584"/>
          </a:xfrm>
          <a:prstGeom prst="roundRect">
            <a:avLst/>
          </a:prstGeom>
          <a:solidFill>
            <a:srgbClr val="ED7727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Step3: 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设置查询语句和表格样式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242387" y="4954293"/>
            <a:ext cx="2795460" cy="555584"/>
          </a:xfrm>
          <a:prstGeom prst="roundRect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Step4: 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得到一个报表查询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界面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1407309" y="2896693"/>
            <a:ext cx="327728" cy="327728"/>
          </a:xfrm>
          <a:custGeom>
            <a:avLst/>
            <a:gdLst>
              <a:gd name="connsiteX0" fmla="*/ 0 w 327728"/>
              <a:gd name="connsiteY0" fmla="*/ 180250 h 327728"/>
              <a:gd name="connsiteX1" fmla="*/ 73739 w 327728"/>
              <a:gd name="connsiteY1" fmla="*/ 180250 h 327728"/>
              <a:gd name="connsiteX2" fmla="*/ 73739 w 327728"/>
              <a:gd name="connsiteY2" fmla="*/ 0 h 327728"/>
              <a:gd name="connsiteX3" fmla="*/ 253989 w 327728"/>
              <a:gd name="connsiteY3" fmla="*/ 0 h 327728"/>
              <a:gd name="connsiteX4" fmla="*/ 253989 w 327728"/>
              <a:gd name="connsiteY4" fmla="*/ 180250 h 327728"/>
              <a:gd name="connsiteX5" fmla="*/ 327728 w 327728"/>
              <a:gd name="connsiteY5" fmla="*/ 180250 h 327728"/>
              <a:gd name="connsiteX6" fmla="*/ 163864 w 327728"/>
              <a:gd name="connsiteY6" fmla="*/ 327728 h 327728"/>
              <a:gd name="connsiteX7" fmla="*/ 0 w 327728"/>
              <a:gd name="connsiteY7" fmla="*/ 180250 h 32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28" h="327728">
                <a:moveTo>
                  <a:pt x="0" y="180250"/>
                </a:moveTo>
                <a:lnTo>
                  <a:pt x="73739" y="180250"/>
                </a:lnTo>
                <a:lnTo>
                  <a:pt x="73739" y="0"/>
                </a:lnTo>
                <a:lnTo>
                  <a:pt x="253989" y="0"/>
                </a:lnTo>
                <a:lnTo>
                  <a:pt x="253989" y="180250"/>
                </a:lnTo>
                <a:lnTo>
                  <a:pt x="327728" y="180250"/>
                </a:lnTo>
                <a:lnTo>
                  <a:pt x="163864" y="327728"/>
                </a:lnTo>
                <a:lnTo>
                  <a:pt x="0" y="18025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249" tIns="16510" rIns="90249" bIns="9762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300" kern="1200"/>
          </a:p>
        </p:txBody>
      </p:sp>
      <p:sp>
        <p:nvSpPr>
          <p:cNvPr id="33" name="任意多边形 32"/>
          <p:cNvSpPr/>
          <p:nvPr/>
        </p:nvSpPr>
        <p:spPr>
          <a:xfrm>
            <a:off x="1431841" y="3775673"/>
            <a:ext cx="327728" cy="327728"/>
          </a:xfrm>
          <a:custGeom>
            <a:avLst/>
            <a:gdLst>
              <a:gd name="connsiteX0" fmla="*/ 0 w 327728"/>
              <a:gd name="connsiteY0" fmla="*/ 180250 h 327728"/>
              <a:gd name="connsiteX1" fmla="*/ 73739 w 327728"/>
              <a:gd name="connsiteY1" fmla="*/ 180250 h 327728"/>
              <a:gd name="connsiteX2" fmla="*/ 73739 w 327728"/>
              <a:gd name="connsiteY2" fmla="*/ 0 h 327728"/>
              <a:gd name="connsiteX3" fmla="*/ 253989 w 327728"/>
              <a:gd name="connsiteY3" fmla="*/ 0 h 327728"/>
              <a:gd name="connsiteX4" fmla="*/ 253989 w 327728"/>
              <a:gd name="connsiteY4" fmla="*/ 180250 h 327728"/>
              <a:gd name="connsiteX5" fmla="*/ 327728 w 327728"/>
              <a:gd name="connsiteY5" fmla="*/ 180250 h 327728"/>
              <a:gd name="connsiteX6" fmla="*/ 163864 w 327728"/>
              <a:gd name="connsiteY6" fmla="*/ 327728 h 327728"/>
              <a:gd name="connsiteX7" fmla="*/ 0 w 327728"/>
              <a:gd name="connsiteY7" fmla="*/ 180250 h 32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28" h="327728">
                <a:moveTo>
                  <a:pt x="0" y="180250"/>
                </a:moveTo>
                <a:lnTo>
                  <a:pt x="73739" y="180250"/>
                </a:lnTo>
                <a:lnTo>
                  <a:pt x="73739" y="0"/>
                </a:lnTo>
                <a:lnTo>
                  <a:pt x="253989" y="0"/>
                </a:lnTo>
                <a:lnTo>
                  <a:pt x="253989" y="180250"/>
                </a:lnTo>
                <a:lnTo>
                  <a:pt x="327728" y="180250"/>
                </a:lnTo>
                <a:lnTo>
                  <a:pt x="163864" y="327728"/>
                </a:lnTo>
                <a:lnTo>
                  <a:pt x="0" y="18025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249" tIns="16510" rIns="90249" bIns="9762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300" kern="1200"/>
          </a:p>
        </p:txBody>
      </p:sp>
      <p:sp>
        <p:nvSpPr>
          <p:cNvPr id="34" name="任意多边形 33"/>
          <p:cNvSpPr/>
          <p:nvPr/>
        </p:nvSpPr>
        <p:spPr>
          <a:xfrm>
            <a:off x="1431841" y="4667641"/>
            <a:ext cx="327728" cy="327728"/>
          </a:xfrm>
          <a:custGeom>
            <a:avLst/>
            <a:gdLst>
              <a:gd name="connsiteX0" fmla="*/ 0 w 327728"/>
              <a:gd name="connsiteY0" fmla="*/ 180250 h 327728"/>
              <a:gd name="connsiteX1" fmla="*/ 73739 w 327728"/>
              <a:gd name="connsiteY1" fmla="*/ 180250 h 327728"/>
              <a:gd name="connsiteX2" fmla="*/ 73739 w 327728"/>
              <a:gd name="connsiteY2" fmla="*/ 0 h 327728"/>
              <a:gd name="connsiteX3" fmla="*/ 253989 w 327728"/>
              <a:gd name="connsiteY3" fmla="*/ 0 h 327728"/>
              <a:gd name="connsiteX4" fmla="*/ 253989 w 327728"/>
              <a:gd name="connsiteY4" fmla="*/ 180250 h 327728"/>
              <a:gd name="connsiteX5" fmla="*/ 327728 w 327728"/>
              <a:gd name="connsiteY5" fmla="*/ 180250 h 327728"/>
              <a:gd name="connsiteX6" fmla="*/ 163864 w 327728"/>
              <a:gd name="connsiteY6" fmla="*/ 327728 h 327728"/>
              <a:gd name="connsiteX7" fmla="*/ 0 w 327728"/>
              <a:gd name="connsiteY7" fmla="*/ 180250 h 32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28" h="327728">
                <a:moveTo>
                  <a:pt x="0" y="180250"/>
                </a:moveTo>
                <a:lnTo>
                  <a:pt x="73739" y="180250"/>
                </a:lnTo>
                <a:lnTo>
                  <a:pt x="73739" y="0"/>
                </a:lnTo>
                <a:lnTo>
                  <a:pt x="253989" y="0"/>
                </a:lnTo>
                <a:lnTo>
                  <a:pt x="253989" y="180250"/>
                </a:lnTo>
                <a:lnTo>
                  <a:pt x="327728" y="180250"/>
                </a:lnTo>
                <a:lnTo>
                  <a:pt x="163864" y="327728"/>
                </a:lnTo>
                <a:lnTo>
                  <a:pt x="0" y="18025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249" tIns="16510" rIns="90249" bIns="9762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300" kern="1200"/>
          </a:p>
        </p:txBody>
      </p:sp>
      <p:grpSp>
        <p:nvGrpSpPr>
          <p:cNvPr id="2" name="组合 1"/>
          <p:cNvGrpSpPr/>
          <p:nvPr/>
        </p:nvGrpSpPr>
        <p:grpSpPr>
          <a:xfrm>
            <a:off x="1282518" y="1712465"/>
            <a:ext cx="2353461" cy="276999"/>
            <a:chOff x="1328698" y="1712465"/>
            <a:chExt cx="2353461" cy="276999"/>
          </a:xfrm>
        </p:grpSpPr>
        <p:sp>
          <p:nvSpPr>
            <p:cNvPr id="15" name="文本框 14">
              <a:hlinkClick r:id="rId4"/>
            </p:cNvPr>
            <p:cNvSpPr txBox="1"/>
            <p:nvPr/>
          </p:nvSpPr>
          <p:spPr>
            <a:xfrm>
              <a:off x="1573827" y="1712465"/>
              <a:ext cx="210833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点击观看此案例的视频演示</a:t>
              </a:r>
              <a:endParaRPr lang="zh-CN" altLang="en-US" sz="12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6" name="图片 1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698" y="1717426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</p:grpSp>
    </p:spTree>
    <p:extLst>
      <p:ext uri="{BB962C8B-B14F-4D97-AF65-F5344CB8AC3E}">
        <p14:creationId xmlns:p14="http://schemas.microsoft.com/office/powerpoint/2010/main" val="21165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448348"/>
            <a:ext cx="5693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6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通过 </a:t>
            </a:r>
            <a:r>
              <a:rPr lang="en-US" altLang="zh-CN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Web API</a:t>
            </a:r>
            <a:r>
              <a:rPr lang="zh-CN" altLang="en-US" sz="2000" spc="30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调用外部平台的各种功能</a:t>
            </a: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206863" y="1019107"/>
            <a:ext cx="10781937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提供了强大灵活的</a:t>
            </a: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HTTP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命令。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您可以利用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HTTP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命令，在任务中调用外部平台的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API(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例如企业微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信的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API</a:t>
            </a: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)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实现外部平台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与本地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系统的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对接。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82518" y="1842292"/>
            <a:ext cx="2353461" cy="276999"/>
            <a:chOff x="1328698" y="1712465"/>
            <a:chExt cx="2353461" cy="276999"/>
          </a:xfrm>
        </p:grpSpPr>
        <p:sp>
          <p:nvSpPr>
            <p:cNvPr id="15" name="文本框 14">
              <a:hlinkClick r:id="rId3"/>
            </p:cNvPr>
            <p:cNvSpPr txBox="1"/>
            <p:nvPr/>
          </p:nvSpPr>
          <p:spPr>
            <a:xfrm>
              <a:off x="1573827" y="1712465"/>
              <a:ext cx="210833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点击观看此案例的视频演示</a:t>
              </a:r>
              <a:endParaRPr lang="zh-CN" altLang="en-US" sz="12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6" name="图片 1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698" y="1717426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63" y="3480402"/>
            <a:ext cx="3065358" cy="76634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9165269" y="1859167"/>
            <a:ext cx="1712878" cy="4481283"/>
            <a:chOff x="9242303" y="1390476"/>
            <a:chExt cx="1712878" cy="4481283"/>
          </a:xfrm>
        </p:grpSpPr>
        <p:grpSp>
          <p:nvGrpSpPr>
            <p:cNvPr id="38" name="组合 37"/>
            <p:cNvGrpSpPr/>
            <p:nvPr/>
          </p:nvGrpSpPr>
          <p:grpSpPr>
            <a:xfrm>
              <a:off x="9242303" y="1390476"/>
              <a:ext cx="1675069" cy="3174054"/>
              <a:chOff x="9222791" y="656685"/>
              <a:chExt cx="1675069" cy="3174054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9222791" y="656685"/>
                <a:ext cx="1656080" cy="735505"/>
                <a:chOff x="9263431" y="656685"/>
                <a:chExt cx="1656080" cy="735505"/>
              </a:xfrm>
            </p:grpSpPr>
            <p:pic>
              <p:nvPicPr>
                <p:cNvPr id="48" name="图片 4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72613" y="656685"/>
                  <a:ext cx="400198" cy="390945"/>
                </a:xfrm>
                <a:prstGeom prst="rect">
                  <a:avLst/>
                </a:prstGeom>
                <a:noFill/>
              </p:spPr>
            </p:pic>
            <p:sp>
              <p:nvSpPr>
                <p:cNvPr id="49" name="文本框 48"/>
                <p:cNvSpPr txBox="1"/>
                <p:nvPr/>
              </p:nvSpPr>
              <p:spPr>
                <a:xfrm>
                  <a:off x="9263431" y="1115191"/>
                  <a:ext cx="1656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钉钉开放平台</a:t>
                  </a: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9222791" y="1736751"/>
                <a:ext cx="1656080" cy="942194"/>
                <a:chOff x="9222791" y="1736751"/>
                <a:chExt cx="1656080" cy="942194"/>
              </a:xfrm>
            </p:grpSpPr>
            <p:pic>
              <p:nvPicPr>
                <p:cNvPr id="46" name="图片 4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46248" y="1736751"/>
                  <a:ext cx="609167" cy="609167"/>
                </a:xfrm>
                <a:prstGeom prst="rect">
                  <a:avLst/>
                </a:prstGeom>
                <a:noFill/>
              </p:spPr>
            </p:pic>
            <p:sp>
              <p:nvSpPr>
                <p:cNvPr id="47" name="文本框 46"/>
                <p:cNvSpPr txBox="1"/>
                <p:nvPr/>
              </p:nvSpPr>
              <p:spPr>
                <a:xfrm>
                  <a:off x="9222791" y="2401946"/>
                  <a:ext cx="1656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 smtClean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企业</a:t>
                  </a:r>
                  <a:r>
                    <a:rPr lang="zh-CN" altLang="en-US" sz="12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微信开放平台</a:t>
                  </a: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9241780" y="2975375"/>
                <a:ext cx="1656080" cy="855364"/>
                <a:chOff x="9241780" y="2975375"/>
                <a:chExt cx="1656080" cy="855364"/>
              </a:xfrm>
            </p:grpSpPr>
            <p:pic>
              <p:nvPicPr>
                <p:cNvPr id="44" name="图片 4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95117" y="2975375"/>
                  <a:ext cx="591355" cy="594801"/>
                </a:xfrm>
                <a:prstGeom prst="rect">
                  <a:avLst/>
                </a:prstGeom>
                <a:noFill/>
              </p:spPr>
            </p:pic>
            <p:sp>
              <p:nvSpPr>
                <p:cNvPr id="45" name="文本框 44"/>
                <p:cNvSpPr txBox="1"/>
                <p:nvPr/>
              </p:nvSpPr>
              <p:spPr>
                <a:xfrm>
                  <a:off x="9241780" y="3553740"/>
                  <a:ext cx="1656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飞书开放平台</a:t>
                  </a:r>
                </a:p>
              </p:txBody>
            </p:sp>
          </p:grp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993" y="4919697"/>
              <a:ext cx="446395" cy="4463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9299101" y="5410094"/>
              <a:ext cx="1656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其它支持</a:t>
              </a:r>
              <a:r>
                <a:rPr lang="en-US" altLang="zh-CN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Web API</a:t>
              </a:r>
              <a:r>
                <a: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的系统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72221" y="3488899"/>
            <a:ext cx="4706553" cy="413798"/>
            <a:chOff x="4272221" y="3239521"/>
            <a:chExt cx="4706553" cy="451213"/>
          </a:xfrm>
        </p:grpSpPr>
        <p:cxnSp>
          <p:nvCxnSpPr>
            <p:cNvPr id="36" name="直接箭头连接符 35"/>
            <p:cNvCxnSpPr/>
            <p:nvPr/>
          </p:nvCxnSpPr>
          <p:spPr>
            <a:xfrm>
              <a:off x="4272221" y="3667541"/>
              <a:ext cx="4706553" cy="23193"/>
            </a:xfrm>
            <a:prstGeom prst="straightConnector1">
              <a:avLst/>
            </a:prstGeom>
            <a:ln w="76200">
              <a:solidFill>
                <a:schemeClr val="accent4">
                  <a:lumMod val="7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556059" y="3239521"/>
              <a:ext cx="3857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通过</a:t>
              </a:r>
              <a:r>
                <a:rPr lang="en-US" altLang="zh-CN" sz="1400" b="1" dirty="0" smtClean="0">
                  <a:solidFill>
                    <a:schemeClr val="bg2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HTTP</a:t>
              </a:r>
              <a:r>
                <a:rPr lang="zh-CN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命令发起审批流程，并监控流程状态</a:t>
              </a:r>
              <a:endParaRPr lang="zh-CN" altLang="en-US" sz="1400" b="1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2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448348"/>
            <a:ext cx="4246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更多</a:t>
            </a:r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的应用案例</a:t>
            </a:r>
            <a:endParaRPr lang="zh-CN" altLang="en-US" sz="2000" spc="3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172952" y="891553"/>
            <a:ext cx="10766964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限于篇幅所限，以上仅为您介绍了</a:t>
            </a: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的最常见的</a:t>
            </a: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5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个应用场景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。下面为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您展示了更多的</a:t>
            </a: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的真实案例，请点击您感兴趣的主题观看案例视频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。您也可以访问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  <a:hlinkClick r:id="rId3"/>
              </a:rPr>
              <a:t>https://www.easysqlmail.com/cases.html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，查看我们持续更新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的案例列表。</a:t>
            </a:r>
            <a:endParaRPr lang="en-US" altLang="zh-CN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47175" y="1987466"/>
            <a:ext cx="2974427" cy="3490535"/>
            <a:chOff x="4647175" y="1987467"/>
            <a:chExt cx="2974427" cy="343716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647179" y="3181168"/>
              <a:ext cx="2974423" cy="412202"/>
              <a:chOff x="1135567" y="2772803"/>
              <a:chExt cx="2268728" cy="498764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圆角矩形 113"/>
              <p:cNvSpPr/>
              <p:nvPr/>
            </p:nvSpPr>
            <p:spPr>
              <a:xfrm>
                <a:off x="1135567" y="2772803"/>
                <a:ext cx="2268728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5" name="文本框 114">
                <a:hlinkClick r:id="rId4"/>
              </p:cNvPr>
              <p:cNvSpPr txBox="1"/>
              <p:nvPr/>
            </p:nvSpPr>
            <p:spPr>
              <a:xfrm>
                <a:off x="1439675" y="2883685"/>
                <a:ext cx="1833084" cy="3351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 smtClean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监控告警信息并发起处理流程</a:t>
                </a:r>
                <a:endParaRPr lang="zh-CN" altLang="en-US" sz="12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pic>
          <p:nvPicPr>
            <p:cNvPr id="113" name="图片 112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94" y="3259296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grpSp>
          <p:nvGrpSpPr>
            <p:cNvPr id="117" name="组合 116"/>
            <p:cNvGrpSpPr/>
            <p:nvPr/>
          </p:nvGrpSpPr>
          <p:grpSpPr>
            <a:xfrm>
              <a:off x="4647178" y="2556820"/>
              <a:ext cx="2974423" cy="412202"/>
              <a:chOff x="1135567" y="2772803"/>
              <a:chExt cx="2268728" cy="498764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圆角矩形 118"/>
              <p:cNvSpPr/>
              <p:nvPr/>
            </p:nvSpPr>
            <p:spPr>
              <a:xfrm>
                <a:off x="1135567" y="2772803"/>
                <a:ext cx="2268728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0" name="文本框 119">
                <a:hlinkClick r:id="rId6"/>
              </p:cNvPr>
              <p:cNvSpPr txBox="1"/>
              <p:nvPr/>
            </p:nvSpPr>
            <p:spPr>
              <a:xfrm>
                <a:off x="1404450" y="2883685"/>
                <a:ext cx="1896486" cy="3351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新记录监控和推送</a:t>
                </a:r>
              </a:p>
            </p:txBody>
          </p:sp>
        </p:grpSp>
        <p:pic>
          <p:nvPicPr>
            <p:cNvPr id="118" name="图片 117">
              <a:hlinkClick r:id="rId6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93" y="2634948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grpSp>
          <p:nvGrpSpPr>
            <p:cNvPr id="122" name="组合 121"/>
            <p:cNvGrpSpPr/>
            <p:nvPr/>
          </p:nvGrpSpPr>
          <p:grpSpPr>
            <a:xfrm>
              <a:off x="4647177" y="3796796"/>
              <a:ext cx="2974423" cy="412202"/>
              <a:chOff x="1135567" y="2772803"/>
              <a:chExt cx="2268728" cy="498764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4" name="圆角矩形 123"/>
              <p:cNvSpPr/>
              <p:nvPr/>
            </p:nvSpPr>
            <p:spPr>
              <a:xfrm>
                <a:off x="1135567" y="2772803"/>
                <a:ext cx="2268728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5" name="文本框 124">
                <a:hlinkClick r:id="rId7"/>
              </p:cNvPr>
              <p:cNvSpPr txBox="1"/>
              <p:nvPr/>
            </p:nvSpPr>
            <p:spPr>
              <a:xfrm>
                <a:off x="1467853" y="2883685"/>
                <a:ext cx="1833084" cy="3351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 smtClean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企业微信审批流程监控</a:t>
                </a:r>
                <a:endParaRPr lang="zh-CN" altLang="en-US" sz="12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pic>
          <p:nvPicPr>
            <p:cNvPr id="123" name="图片 122">
              <a:hlinkClick r:id="rId7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92" y="3874924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grpSp>
          <p:nvGrpSpPr>
            <p:cNvPr id="127" name="组合 126"/>
            <p:cNvGrpSpPr/>
            <p:nvPr/>
          </p:nvGrpSpPr>
          <p:grpSpPr>
            <a:xfrm>
              <a:off x="4647177" y="4399798"/>
              <a:ext cx="2974423" cy="412202"/>
              <a:chOff x="1135567" y="2772803"/>
              <a:chExt cx="2268728" cy="498764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9" name="圆角矩形 128"/>
              <p:cNvSpPr/>
              <p:nvPr/>
            </p:nvSpPr>
            <p:spPr>
              <a:xfrm>
                <a:off x="1135567" y="2772803"/>
                <a:ext cx="2268728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0" name="文本框 129">
                <a:hlinkClick r:id="rId8"/>
              </p:cNvPr>
              <p:cNvSpPr txBox="1"/>
              <p:nvPr/>
            </p:nvSpPr>
            <p:spPr>
              <a:xfrm>
                <a:off x="1467853" y="2883685"/>
                <a:ext cx="1833084" cy="3351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客户欠费监控与自动提醒</a:t>
                </a:r>
              </a:p>
            </p:txBody>
          </p:sp>
        </p:grpSp>
        <p:pic>
          <p:nvPicPr>
            <p:cNvPr id="128" name="图片 127">
              <a:hlinkClick r:id="rId8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92" y="4477926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grpSp>
          <p:nvGrpSpPr>
            <p:cNvPr id="132" name="组合 131"/>
            <p:cNvGrpSpPr/>
            <p:nvPr/>
          </p:nvGrpSpPr>
          <p:grpSpPr>
            <a:xfrm>
              <a:off x="4647176" y="5012425"/>
              <a:ext cx="2974423" cy="412202"/>
              <a:chOff x="1135567" y="2772803"/>
              <a:chExt cx="2268728" cy="498764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圆角矩形 133"/>
              <p:cNvSpPr/>
              <p:nvPr/>
            </p:nvSpPr>
            <p:spPr>
              <a:xfrm>
                <a:off x="1135567" y="2772803"/>
                <a:ext cx="2268728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5" name="文本框 134">
                <a:hlinkClick r:id="rId9"/>
              </p:cNvPr>
              <p:cNvSpPr txBox="1"/>
              <p:nvPr/>
            </p:nvSpPr>
            <p:spPr>
              <a:xfrm>
                <a:off x="1467853" y="2861334"/>
                <a:ext cx="1833084" cy="3351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工作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任务派单管理系统</a:t>
                </a:r>
                <a:endParaRPr lang="zh-CN" altLang="en-US" sz="12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pic>
          <p:nvPicPr>
            <p:cNvPr id="133" name="图片 132">
              <a:hlinkClick r:id="rId9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91" y="5090553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141" name="圆角矩形 140"/>
            <p:cNvSpPr/>
            <p:nvPr/>
          </p:nvSpPr>
          <p:spPr>
            <a:xfrm>
              <a:off x="4647175" y="1987467"/>
              <a:ext cx="2974423" cy="412202"/>
            </a:xfrm>
            <a:prstGeom prst="round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--</a:t>
              </a:r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自动监控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</a:t>
              </a: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--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09896" y="1987467"/>
            <a:ext cx="2974427" cy="3490534"/>
            <a:chOff x="8409896" y="1987467"/>
            <a:chExt cx="2974427" cy="3437160"/>
          </a:xfrm>
        </p:grpSpPr>
        <p:grpSp>
          <p:nvGrpSpPr>
            <p:cNvPr id="143" name="组合 142"/>
            <p:cNvGrpSpPr/>
            <p:nvPr/>
          </p:nvGrpSpPr>
          <p:grpSpPr>
            <a:xfrm>
              <a:off x="8409900" y="3181168"/>
              <a:ext cx="2974423" cy="412202"/>
              <a:chOff x="1135567" y="2772803"/>
              <a:chExt cx="2268728" cy="498764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圆角矩形 144"/>
              <p:cNvSpPr/>
              <p:nvPr/>
            </p:nvSpPr>
            <p:spPr>
              <a:xfrm>
                <a:off x="1135567" y="2772803"/>
                <a:ext cx="2268728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6" name="文本框 145">
                <a:hlinkClick r:id="rId10"/>
              </p:cNvPr>
              <p:cNvSpPr txBox="1"/>
              <p:nvPr/>
            </p:nvSpPr>
            <p:spPr>
              <a:xfrm>
                <a:off x="1467853" y="2883685"/>
                <a:ext cx="1833084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客户电子发票推送</a:t>
                </a:r>
              </a:p>
            </p:txBody>
          </p:sp>
        </p:grpSp>
        <p:pic>
          <p:nvPicPr>
            <p:cNvPr id="144" name="图片 143">
              <a:hlinkClick r:id="rId10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415" y="3259296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grpSp>
          <p:nvGrpSpPr>
            <p:cNvPr id="148" name="组合 147"/>
            <p:cNvGrpSpPr/>
            <p:nvPr/>
          </p:nvGrpSpPr>
          <p:grpSpPr>
            <a:xfrm>
              <a:off x="8409899" y="2556820"/>
              <a:ext cx="2974423" cy="412202"/>
              <a:chOff x="1135567" y="2772803"/>
              <a:chExt cx="2268728" cy="498764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圆角矩形 149"/>
              <p:cNvSpPr/>
              <p:nvPr/>
            </p:nvSpPr>
            <p:spPr>
              <a:xfrm>
                <a:off x="1135567" y="2772803"/>
                <a:ext cx="2268728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1" name="文本框 150">
                <a:hlinkClick r:id="rId11"/>
              </p:cNvPr>
              <p:cNvSpPr txBox="1"/>
              <p:nvPr/>
            </p:nvSpPr>
            <p:spPr>
              <a:xfrm>
                <a:off x="1467853" y="2883685"/>
                <a:ext cx="1833084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 smtClean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PDF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文件</a:t>
                </a:r>
                <a:r>
                  <a: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分发</a:t>
                </a:r>
              </a:p>
            </p:txBody>
          </p:sp>
        </p:grpSp>
        <p:pic>
          <p:nvPicPr>
            <p:cNvPr id="149" name="图片 148">
              <a:hlinkClick r:id="rId11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414" y="2634948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grpSp>
          <p:nvGrpSpPr>
            <p:cNvPr id="153" name="组合 152"/>
            <p:cNvGrpSpPr/>
            <p:nvPr/>
          </p:nvGrpSpPr>
          <p:grpSpPr>
            <a:xfrm>
              <a:off x="8409898" y="3796796"/>
              <a:ext cx="2974423" cy="412202"/>
              <a:chOff x="1135567" y="2772803"/>
              <a:chExt cx="2268728" cy="498764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圆角矩形 154"/>
              <p:cNvSpPr/>
              <p:nvPr/>
            </p:nvSpPr>
            <p:spPr>
              <a:xfrm>
                <a:off x="1135567" y="2772803"/>
                <a:ext cx="2268728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6" name="文本框 155">
                <a:hlinkClick r:id="rId12"/>
              </p:cNvPr>
              <p:cNvSpPr txBox="1"/>
              <p:nvPr/>
            </p:nvSpPr>
            <p:spPr>
              <a:xfrm>
                <a:off x="1432630" y="2883685"/>
                <a:ext cx="1936440" cy="3351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利用交互式查询实现自动取数功能</a:t>
                </a:r>
              </a:p>
            </p:txBody>
          </p:sp>
        </p:grpSp>
        <p:pic>
          <p:nvPicPr>
            <p:cNvPr id="154" name="图片 153">
              <a:hlinkClick r:id="rId12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413" y="3874924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grpSp>
          <p:nvGrpSpPr>
            <p:cNvPr id="158" name="组合 157"/>
            <p:cNvGrpSpPr/>
            <p:nvPr/>
          </p:nvGrpSpPr>
          <p:grpSpPr>
            <a:xfrm>
              <a:off x="8409898" y="4399798"/>
              <a:ext cx="2974423" cy="412202"/>
              <a:chOff x="1135567" y="2772803"/>
              <a:chExt cx="2268728" cy="498764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圆角矩形 159"/>
              <p:cNvSpPr/>
              <p:nvPr/>
            </p:nvSpPr>
            <p:spPr>
              <a:xfrm>
                <a:off x="1135567" y="2772803"/>
                <a:ext cx="2268728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1" name="文本框 160">
                <a:hlinkClick r:id="rId13"/>
              </p:cNvPr>
              <p:cNvSpPr txBox="1"/>
              <p:nvPr/>
            </p:nvSpPr>
            <p:spPr>
              <a:xfrm>
                <a:off x="1467853" y="2883685"/>
                <a:ext cx="1833084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员工福利费点对点推送</a:t>
                </a:r>
              </a:p>
            </p:txBody>
          </p:sp>
        </p:grpSp>
        <p:pic>
          <p:nvPicPr>
            <p:cNvPr id="159" name="图片 158">
              <a:hlinkClick r:id="rId13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413" y="4477926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grpSp>
          <p:nvGrpSpPr>
            <p:cNvPr id="163" name="组合 162"/>
            <p:cNvGrpSpPr/>
            <p:nvPr/>
          </p:nvGrpSpPr>
          <p:grpSpPr>
            <a:xfrm>
              <a:off x="8409898" y="5012425"/>
              <a:ext cx="2974424" cy="412202"/>
              <a:chOff x="1135567" y="2772803"/>
              <a:chExt cx="2268728" cy="498764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5" name="圆角矩形 164"/>
              <p:cNvSpPr/>
              <p:nvPr/>
            </p:nvSpPr>
            <p:spPr>
              <a:xfrm>
                <a:off x="1135567" y="2772803"/>
                <a:ext cx="2268728" cy="4987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6" name="文本框 165">
                <a:hlinkClick r:id="rId14"/>
              </p:cNvPr>
              <p:cNvSpPr txBox="1"/>
              <p:nvPr/>
            </p:nvSpPr>
            <p:spPr>
              <a:xfrm>
                <a:off x="1467853" y="2861334"/>
                <a:ext cx="1833084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快速制作查询界面</a:t>
                </a:r>
              </a:p>
            </p:txBody>
          </p:sp>
        </p:grpSp>
        <p:pic>
          <p:nvPicPr>
            <p:cNvPr id="164" name="图片 163">
              <a:hlinkClick r:id="rId1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412" y="5090553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172" name="圆角矩形 171"/>
            <p:cNvSpPr/>
            <p:nvPr/>
          </p:nvSpPr>
          <p:spPr>
            <a:xfrm>
              <a:off x="8409896" y="1987467"/>
              <a:ext cx="2974423" cy="412202"/>
            </a:xfrm>
            <a:prstGeom prst="roundRect">
              <a:avLst/>
            </a:prstGeom>
            <a:solidFill>
              <a:srgbClr val="E45A7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--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工具类</a:t>
              </a: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--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6801" y="1987467"/>
            <a:ext cx="2974426" cy="3490535"/>
            <a:chOff x="846801" y="1987467"/>
            <a:chExt cx="2974426" cy="3490535"/>
          </a:xfrm>
        </p:grpSpPr>
        <p:grpSp>
          <p:nvGrpSpPr>
            <p:cNvPr id="12" name="组合 11"/>
            <p:cNvGrpSpPr/>
            <p:nvPr/>
          </p:nvGrpSpPr>
          <p:grpSpPr>
            <a:xfrm>
              <a:off x="846804" y="2556820"/>
              <a:ext cx="2974423" cy="412202"/>
              <a:chOff x="846804" y="2556820"/>
              <a:chExt cx="2974423" cy="412202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846804" y="2556820"/>
                <a:ext cx="2974423" cy="412202"/>
                <a:chOff x="1135567" y="2772803"/>
                <a:chExt cx="2268728" cy="498764"/>
              </a:xfr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圆角矩形 83"/>
                <p:cNvSpPr/>
                <p:nvPr/>
              </p:nvSpPr>
              <p:spPr>
                <a:xfrm>
                  <a:off x="1135567" y="2772803"/>
                  <a:ext cx="2268728" cy="49876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85" name="文本框 84">
                  <a:hlinkClick r:id="rId15"/>
                </p:cNvPr>
                <p:cNvSpPr txBox="1"/>
                <p:nvPr/>
              </p:nvSpPr>
              <p:spPr>
                <a:xfrm>
                  <a:off x="1467853" y="2883685"/>
                  <a:ext cx="1833084" cy="33516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自动填写</a:t>
                  </a:r>
                  <a:r>
                    <a:rPr lang="en-US" altLang="zh-CN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Excel</a:t>
                  </a:r>
                  <a:r>
                    <a:rPr lang="zh-CN" altLang="en-US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日报表</a:t>
                  </a:r>
                  <a:endPara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pic>
            <p:nvPicPr>
              <p:cNvPr id="83" name="图片 82">
                <a:hlinkClick r:id="rId15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320" y="2653419"/>
                <a:ext cx="270177" cy="270177"/>
              </a:xfrm>
              <a:prstGeom prst="rect">
                <a:avLst/>
              </a:prstGeom>
              <a:solidFill>
                <a:schemeClr val="bg2"/>
              </a:solidFill>
            </p:spPr>
          </p:pic>
        </p:grpSp>
        <p:grpSp>
          <p:nvGrpSpPr>
            <p:cNvPr id="175" name="组合 174"/>
            <p:cNvGrpSpPr/>
            <p:nvPr/>
          </p:nvGrpSpPr>
          <p:grpSpPr>
            <a:xfrm>
              <a:off x="846803" y="3808670"/>
              <a:ext cx="2974423" cy="412202"/>
              <a:chOff x="846803" y="4399798"/>
              <a:chExt cx="2974423" cy="412202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846803" y="4399798"/>
                <a:ext cx="2974423" cy="412202"/>
                <a:chOff x="1135567" y="2772803"/>
                <a:chExt cx="2268728" cy="498764"/>
              </a:xfr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4" name="圆角矩形 93"/>
                <p:cNvSpPr/>
                <p:nvPr/>
              </p:nvSpPr>
              <p:spPr>
                <a:xfrm>
                  <a:off x="1135567" y="2772803"/>
                  <a:ext cx="2268728" cy="49876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95" name="文本框 94">
                  <a:hlinkClick r:id="rId16"/>
                </p:cNvPr>
                <p:cNvSpPr txBox="1"/>
                <p:nvPr/>
              </p:nvSpPr>
              <p:spPr>
                <a:xfrm>
                  <a:off x="1446720" y="2883685"/>
                  <a:ext cx="1833084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个性化</a:t>
                  </a:r>
                  <a:r>
                    <a:rPr lang="en-US" altLang="zh-CN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KPI</a:t>
                  </a:r>
                  <a:r>
                    <a:rPr lang="zh-CN" altLang="en-US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月报表</a:t>
                  </a:r>
                  <a:r>
                    <a:rPr lang="zh-CN" altLang="en-US" sz="1200" dirty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推送</a:t>
                  </a:r>
                </a:p>
              </p:txBody>
            </p:sp>
          </p:grpSp>
          <p:pic>
            <p:nvPicPr>
              <p:cNvPr id="93" name="图片 92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318" y="4477926"/>
                <a:ext cx="270177" cy="270177"/>
              </a:xfrm>
              <a:prstGeom prst="rect">
                <a:avLst/>
              </a:prstGeom>
              <a:solidFill>
                <a:schemeClr val="bg2"/>
              </a:solidFill>
            </p:spPr>
          </p:pic>
        </p:grpSp>
        <p:grpSp>
          <p:nvGrpSpPr>
            <p:cNvPr id="176" name="组合 175"/>
            <p:cNvGrpSpPr/>
            <p:nvPr/>
          </p:nvGrpSpPr>
          <p:grpSpPr>
            <a:xfrm>
              <a:off x="846802" y="4421297"/>
              <a:ext cx="2974423" cy="412202"/>
              <a:chOff x="846802" y="5012425"/>
              <a:chExt cx="2974423" cy="412202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846802" y="5012425"/>
                <a:ext cx="2974423" cy="412202"/>
                <a:chOff x="1135567" y="2772803"/>
                <a:chExt cx="2268728" cy="498764"/>
              </a:xfr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9" name="圆角矩形 98"/>
                <p:cNvSpPr/>
                <p:nvPr/>
              </p:nvSpPr>
              <p:spPr>
                <a:xfrm>
                  <a:off x="1135567" y="2772803"/>
                  <a:ext cx="2268728" cy="49876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00" name="文本框 99">
                  <a:hlinkClick r:id="rId17"/>
                </p:cNvPr>
                <p:cNvSpPr txBox="1"/>
                <p:nvPr/>
              </p:nvSpPr>
              <p:spPr>
                <a:xfrm>
                  <a:off x="1467853" y="2883685"/>
                  <a:ext cx="1833084" cy="33516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每周一自动推</a:t>
                  </a:r>
                  <a:r>
                    <a:rPr lang="zh-CN" altLang="en-US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送销售</a:t>
                  </a:r>
                  <a:r>
                    <a:rPr lang="zh-CN" altLang="en-US" sz="1200" dirty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竞赛周报</a:t>
                  </a:r>
                </a:p>
              </p:txBody>
            </p:sp>
          </p:grpSp>
          <p:pic>
            <p:nvPicPr>
              <p:cNvPr id="98" name="图片 97">
                <a:hlinkClick r:id="rId17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317" y="5090553"/>
                <a:ext cx="270177" cy="270177"/>
              </a:xfrm>
              <a:prstGeom prst="rect">
                <a:avLst/>
              </a:prstGeom>
              <a:solidFill>
                <a:schemeClr val="bg2"/>
              </a:solidFill>
            </p:spPr>
          </p:pic>
        </p:grpSp>
        <p:grpSp>
          <p:nvGrpSpPr>
            <p:cNvPr id="177" name="组合 176"/>
            <p:cNvGrpSpPr/>
            <p:nvPr/>
          </p:nvGrpSpPr>
          <p:grpSpPr>
            <a:xfrm>
              <a:off x="846802" y="5065800"/>
              <a:ext cx="2974423" cy="412202"/>
              <a:chOff x="846802" y="5656928"/>
              <a:chExt cx="2974423" cy="412202"/>
            </a:xfrm>
          </p:grpSpPr>
          <p:grpSp>
            <p:nvGrpSpPr>
              <p:cNvPr id="102" name="组合 101"/>
              <p:cNvGrpSpPr/>
              <p:nvPr/>
            </p:nvGrpSpPr>
            <p:grpSpPr>
              <a:xfrm>
                <a:off x="846802" y="5656928"/>
                <a:ext cx="2974423" cy="412202"/>
                <a:chOff x="1135567" y="2772803"/>
                <a:chExt cx="2268728" cy="498764"/>
              </a:xfr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4" name="圆角矩形 103"/>
                <p:cNvSpPr/>
                <p:nvPr/>
              </p:nvSpPr>
              <p:spPr>
                <a:xfrm>
                  <a:off x="1135567" y="2772803"/>
                  <a:ext cx="2268728" cy="49876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05" name="文本框 104">
                  <a:hlinkClick r:id="rId18"/>
                </p:cNvPr>
                <p:cNvSpPr txBox="1"/>
                <p:nvPr/>
              </p:nvSpPr>
              <p:spPr>
                <a:xfrm>
                  <a:off x="1453765" y="2883685"/>
                  <a:ext cx="1936441" cy="33516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故障</a:t>
                  </a:r>
                  <a:r>
                    <a:rPr lang="zh-CN" altLang="en-US" sz="1200" dirty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处理及时率</a:t>
                  </a:r>
                  <a:r>
                    <a:rPr lang="zh-CN" altLang="en-US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通报</a:t>
                  </a:r>
                  <a:r>
                    <a:rPr lang="en-US" altLang="zh-CN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(1</a:t>
                  </a:r>
                  <a:r>
                    <a:rPr lang="zh-CN" altLang="en-US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号</a:t>
                  </a:r>
                  <a:r>
                    <a:rPr lang="en-US" altLang="zh-CN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,15</a:t>
                  </a:r>
                  <a:r>
                    <a:rPr lang="zh-CN" altLang="en-US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号</a:t>
                  </a:r>
                  <a:r>
                    <a:rPr lang="en-US" altLang="zh-CN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,31</a:t>
                  </a:r>
                  <a:r>
                    <a:rPr lang="zh-CN" altLang="en-US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号</a:t>
                  </a:r>
                  <a:r>
                    <a:rPr lang="en-US" altLang="zh-CN" sz="1200" dirty="0" smtClean="0">
                      <a:solidFill>
                        <a:srgbClr val="0070C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)</a:t>
                  </a:r>
                  <a:endPara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pic>
            <p:nvPicPr>
              <p:cNvPr id="103" name="图片 102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317" y="5735056"/>
                <a:ext cx="270177" cy="270177"/>
              </a:xfrm>
              <a:prstGeom prst="rect">
                <a:avLst/>
              </a:prstGeom>
              <a:solidFill>
                <a:schemeClr val="bg2"/>
              </a:solidFill>
            </p:spPr>
          </p:pic>
        </p:grpSp>
        <p:sp>
          <p:nvSpPr>
            <p:cNvPr id="109" name="圆角矩形 108"/>
            <p:cNvSpPr/>
            <p:nvPr/>
          </p:nvSpPr>
          <p:spPr>
            <a:xfrm>
              <a:off x="846801" y="1987467"/>
              <a:ext cx="2974423" cy="41220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--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报表推</a:t>
              </a:r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送类</a:t>
              </a:r>
              <a:r>
                <a:rPr lang="en-US" altLang="zh-CN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--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46803" y="3205668"/>
              <a:ext cx="2974423" cy="412202"/>
              <a:chOff x="846803" y="3796796"/>
              <a:chExt cx="2974423" cy="4122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9" name="圆角矩形 88"/>
              <p:cNvSpPr/>
              <p:nvPr/>
            </p:nvSpPr>
            <p:spPr>
              <a:xfrm>
                <a:off x="846803" y="3796796"/>
                <a:ext cx="2974423" cy="41220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0" name="文本框 89">
                <a:hlinkClick r:id="rId19"/>
              </p:cNvPr>
              <p:cNvSpPr txBox="1"/>
              <p:nvPr/>
            </p:nvSpPr>
            <p:spPr>
              <a:xfrm>
                <a:off x="1245504" y="3888434"/>
                <a:ext cx="2403271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子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公司销售报表</a:t>
                </a:r>
                <a:r>
                  <a:rPr lang="zh-CN" altLang="en-US" sz="1200" dirty="0">
                    <a:solidFill>
                      <a:srgbClr val="0070C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分发</a:t>
                </a:r>
              </a:p>
            </p:txBody>
          </p:sp>
          <p:pic>
            <p:nvPicPr>
              <p:cNvPr id="174" name="图片 173">
                <a:hlinkClick r:id="rId19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320" y="3881468"/>
                <a:ext cx="270177" cy="270177"/>
              </a:xfrm>
              <a:prstGeom prst="rect">
                <a:avLst/>
              </a:prstGeom>
              <a:solidFill>
                <a:schemeClr val="bg2"/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16932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45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48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7" name="iṡḻiďè"/>
          <p:cNvSpPr/>
          <p:nvPr/>
        </p:nvSpPr>
        <p:spPr bwMode="auto">
          <a:xfrm rot="17590292">
            <a:off x="2495652" y="241957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/>
          <p:nvPr/>
        </p:nvSpPr>
        <p:spPr bwMode="auto">
          <a:xfrm rot="17590292">
            <a:off x="1584123" y="193178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365369" y="2922840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PART 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7716" y="2959010"/>
            <a:ext cx="66239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3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能为</a:t>
            </a:r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管理</a:t>
            </a:r>
            <a:r>
              <a:rPr lang="zh-CN" altLang="en-US" sz="3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工作</a:t>
            </a:r>
            <a:endParaRPr lang="en-US" altLang="zh-CN" sz="36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r>
              <a:rPr lang="zh-CN" altLang="en-US" sz="3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带来</a:t>
            </a:r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哪些改变</a:t>
            </a:r>
          </a:p>
        </p:txBody>
      </p:sp>
      <p:sp>
        <p:nvSpPr>
          <p:cNvPr id="16" name="文本框 7"/>
          <p:cNvSpPr txBox="1"/>
          <p:nvPr/>
        </p:nvSpPr>
        <p:spPr>
          <a:xfrm>
            <a:off x="4868566" y="4298726"/>
            <a:ext cx="6667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在企业管理中，信息处理效率与流程规范性直接影响整体运作效果。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的引入，不仅能简化复杂流程，还能通过标准化、可追溯和智能化的方式，帮助管理层降低风险、提升透明度，让团队运行更加高效稳健。</a:t>
            </a:r>
          </a:p>
        </p:txBody>
      </p:sp>
    </p:spTree>
    <p:extLst>
      <p:ext uri="{BB962C8B-B14F-4D97-AF65-F5344CB8AC3E}">
        <p14:creationId xmlns:p14="http://schemas.microsoft.com/office/powerpoint/2010/main" val="8400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/>
      <p:bldP spid="3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448348"/>
            <a:ext cx="781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1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重复的工作由系统来做，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让员工有更多时间做更重要的事</a:t>
            </a:r>
            <a:endParaRPr lang="zh-CN" altLang="en-US" sz="2000" spc="3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202812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2290" y="1211099"/>
            <a:ext cx="3961928" cy="1535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在日常工作中，员工常常耗费大量时间在导出数据、汇总报表、发送邮件等重复操作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上。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能将这些流程自动化，大幅节省时间，让员工专注于分析、决策和创新，从而提升团队整体效能。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32676"/>
              </p:ext>
            </p:extLst>
          </p:nvPr>
        </p:nvGraphicFramePr>
        <p:xfrm>
          <a:off x="4461164" y="1028356"/>
          <a:ext cx="7232073" cy="4632510"/>
        </p:xfrm>
        <a:graphic>
          <a:graphicData uri="http://schemas.openxmlformats.org/drawingml/2006/table">
            <a:tbl>
              <a:tblPr/>
              <a:tblGrid>
                <a:gridCol w="2724727">
                  <a:extLst>
                    <a:ext uri="{9D8B030D-6E8A-4147-A177-3AD203B41FA5}">
                      <a16:colId xmlns:a16="http://schemas.microsoft.com/office/drawing/2014/main" val="1265425573"/>
                    </a:ext>
                  </a:extLst>
                </a:gridCol>
                <a:gridCol w="1015212">
                  <a:extLst>
                    <a:ext uri="{9D8B030D-6E8A-4147-A177-3AD203B41FA5}">
                      <a16:colId xmlns:a16="http://schemas.microsoft.com/office/drawing/2014/main" val="3363206414"/>
                    </a:ext>
                  </a:extLst>
                </a:gridCol>
                <a:gridCol w="1296207">
                  <a:extLst>
                    <a:ext uri="{9D8B030D-6E8A-4147-A177-3AD203B41FA5}">
                      <a16:colId xmlns:a16="http://schemas.microsoft.com/office/drawing/2014/main" val="3298673184"/>
                    </a:ext>
                  </a:extLst>
                </a:gridCol>
                <a:gridCol w="829191">
                  <a:extLst>
                    <a:ext uri="{9D8B030D-6E8A-4147-A177-3AD203B41FA5}">
                      <a16:colId xmlns:a16="http://schemas.microsoft.com/office/drawing/2014/main" val="2477483229"/>
                    </a:ext>
                  </a:extLst>
                </a:gridCol>
                <a:gridCol w="1366736">
                  <a:extLst>
                    <a:ext uri="{9D8B030D-6E8A-4147-A177-3AD203B41FA5}">
                      <a16:colId xmlns:a16="http://schemas.microsoft.com/office/drawing/2014/main" val="2419061014"/>
                    </a:ext>
                  </a:extLst>
                </a:gridCol>
              </a:tblGrid>
              <a:tr h="6868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EasySQLMAIL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</a:t>
                      </a:r>
                      <a:r>
                        <a:rPr lang="zh-CN" altLang="en-US" sz="2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上线前后节省的时间对比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402082"/>
                  </a:ext>
                </a:extLst>
              </a:tr>
              <a:tr h="6576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工作场景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EasySQLMAIL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上线前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EasySQLMAIL 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上线后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节省时间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效果说明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01295"/>
                  </a:ext>
                </a:extLst>
              </a:tr>
              <a:tr h="65760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每天从数据库导出日报并粘贴到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Excel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小时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61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55 </a:t>
                      </a:r>
                      <a:r>
                        <a:rPr lang="zh-CN" alt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报表自动生成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83367"/>
                  </a:ext>
                </a:extLst>
              </a:tr>
              <a:tr h="65760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每天收集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系统告警并通知相关人员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55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50 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  <a:endParaRPr lang="zh-CN" altLang="en-US" sz="1200" b="1" i="0" u="none" strike="noStrike" dirty="0">
                        <a:solidFill>
                          <a:srgbClr val="0061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自动收集告警信息并推送给相关责任人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42470"/>
                  </a:ext>
                </a:extLst>
              </a:tr>
              <a:tr h="65760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每天生成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财务流水对账表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小时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61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105 </a:t>
                      </a:r>
                      <a:r>
                        <a:rPr lang="zh-CN" alt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自动计算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+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分发报表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37219"/>
                  </a:ext>
                </a:extLst>
              </a:tr>
              <a:tr h="65760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每天整理并推送库存预警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小时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61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55 </a:t>
                      </a:r>
                      <a:r>
                        <a:rPr lang="zh-CN" alt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自动触发预警邮件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19286"/>
                  </a:ext>
                </a:extLst>
              </a:tr>
              <a:tr h="65760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每月统计公司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KPI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月报并发送邮件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1.5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小时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61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80 </a:t>
                      </a:r>
                      <a:r>
                        <a:rPr lang="zh-CN" alt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自动汇总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+ 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邮件分发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52270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530310" y="2926033"/>
            <a:ext cx="3584934" cy="276999"/>
            <a:chOff x="530310" y="2926033"/>
            <a:chExt cx="3584934" cy="276999"/>
          </a:xfrm>
        </p:grpSpPr>
        <p:sp>
          <p:nvSpPr>
            <p:cNvPr id="9" name="文本框 8">
              <a:hlinkClick r:id="rId3"/>
            </p:cNvPr>
            <p:cNvSpPr txBox="1"/>
            <p:nvPr/>
          </p:nvSpPr>
          <p:spPr>
            <a:xfrm>
              <a:off x="771264" y="2926033"/>
              <a:ext cx="334398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</a:t>
              </a:r>
              <a:r>
                <a:rPr lang="zh-CN" altLang="en-US" sz="12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观看视频演示</a:t>
              </a:r>
              <a:r>
                <a:rPr lang="en-US" altLang="zh-CN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: </a:t>
              </a:r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快速搭建</a:t>
              </a:r>
              <a:r>
                <a:rPr lang="zh-CN" altLang="en-US" sz="12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自助取数系统</a:t>
              </a:r>
            </a:p>
          </p:txBody>
        </p:sp>
        <p:pic>
          <p:nvPicPr>
            <p:cNvPr id="10" name="图片 9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10" y="2926033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</p:grpSp>
    </p:spTree>
    <p:extLst>
      <p:ext uri="{BB962C8B-B14F-4D97-AF65-F5344CB8AC3E}">
        <p14:creationId xmlns:p14="http://schemas.microsoft.com/office/powerpoint/2010/main" val="16364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448348"/>
            <a:ext cx="6083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灵活</a:t>
            </a:r>
            <a:r>
              <a:rPr lang="zh-CN" altLang="en-US" sz="2000" spc="3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的系统功能，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让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不可能的任务变成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可能</a:t>
            </a:r>
            <a:endParaRPr lang="zh-CN" altLang="en-US" sz="2000" spc="3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202807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206863" y="1028348"/>
            <a:ext cx="10033792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在复杂业务中，许多任务需要定时或实时执行。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提供了灵活的执行计划，可以按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分钟、小时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、天、星期或按月自动运行任务，以满足各种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不同场景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的需要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。它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让繁琐任务自动化，实现更高效、更可靠的业务运转。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06862" y="1963920"/>
            <a:ext cx="9682810" cy="3296354"/>
            <a:chOff x="845178" y="891745"/>
            <a:chExt cx="10611932" cy="2972364"/>
          </a:xfrm>
        </p:grpSpPr>
        <p:sp>
          <p:nvSpPr>
            <p:cNvPr id="10" name="圆角矩形 9"/>
            <p:cNvSpPr/>
            <p:nvPr/>
          </p:nvSpPr>
          <p:spPr>
            <a:xfrm>
              <a:off x="845179" y="1319689"/>
              <a:ext cx="2058482" cy="2544420"/>
            </a:xfrm>
            <a:prstGeom prst="roundRect">
              <a:avLst/>
            </a:prstGeom>
            <a:solidFill>
              <a:schemeClr val="accent2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任务</a:t>
              </a:r>
              <a:r>
                <a:rPr lang="en-US" altLang="zh-CN" sz="14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r>
                <a:rPr lang="en-US" altLang="zh-CN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: </a:t>
              </a:r>
              <a:r>
                <a:rPr lang="zh-CN" altLang="en-US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告警触发</a:t>
              </a:r>
              <a:endParaRPr lang="en-US" altLang="zh-CN" sz="1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每</a:t>
              </a: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分钟扫描一次告警表，把告警信息发到企业微信群里，并</a:t>
              </a: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@</a:t>
              </a:r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当天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的值班</a:t>
              </a:r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人员。</a:t>
              </a:r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588376" y="1319687"/>
              <a:ext cx="2134681" cy="2544420"/>
            </a:xfrm>
            <a:prstGeom prst="roundRect">
              <a:avLst/>
            </a:prstGeom>
            <a:solidFill>
              <a:srgbClr val="C0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任务</a:t>
              </a:r>
              <a:r>
                <a:rPr lang="en-US" altLang="zh-CN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2: </a:t>
              </a:r>
              <a:r>
                <a:rPr lang="zh-CN" altLang="en-US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告警</a:t>
              </a:r>
              <a:r>
                <a:rPr lang="zh-CN" altLang="en-US" sz="14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升级</a:t>
              </a:r>
              <a:endParaRPr lang="en-US" altLang="zh-CN" sz="1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如果</a:t>
              </a: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小时后告警还未解除，向值班长发送邮件通知和企业微信</a:t>
              </a:r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消息。</a:t>
              </a:r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431186" y="1319688"/>
              <a:ext cx="2191833" cy="2544420"/>
            </a:xfrm>
            <a:prstGeom prst="roundRect">
              <a:avLst/>
            </a:prstGeom>
            <a:solidFill>
              <a:srgbClr val="00B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任务</a:t>
              </a:r>
              <a:r>
                <a:rPr lang="en-US" altLang="zh-CN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3: </a:t>
              </a:r>
              <a:r>
                <a:rPr lang="zh-CN" altLang="en-US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告警解除</a:t>
              </a:r>
              <a:endParaRPr lang="en-US" altLang="zh-CN" sz="1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告警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解除后，发送</a:t>
              </a: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"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告警已解除</a:t>
              </a: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"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通知到企业微信群</a:t>
              </a:r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。</a:t>
              </a:r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9317259" y="1319688"/>
              <a:ext cx="2139851" cy="2544420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任务</a:t>
              </a:r>
              <a:r>
                <a:rPr lang="en-US" altLang="zh-CN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4: </a:t>
              </a:r>
              <a:r>
                <a:rPr lang="zh-CN" altLang="en-US" sz="14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周报和月报</a:t>
              </a:r>
              <a:endParaRPr lang="en-US" altLang="zh-CN" sz="1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每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周，每月自动</a:t>
              </a:r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生成告警处理报表</a:t>
              </a: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，发送给相关</a:t>
              </a:r>
              <a:r>
                <a:rPr lang="zh-CN" altLang="en-US" sz="1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领导。</a:t>
              </a:r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2903661" y="2166349"/>
              <a:ext cx="722815" cy="851095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右箭头 14"/>
            <p:cNvSpPr/>
            <p:nvPr/>
          </p:nvSpPr>
          <p:spPr>
            <a:xfrm>
              <a:off x="5723057" y="2166348"/>
              <a:ext cx="738201" cy="851095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6" name="右箭头 15"/>
            <p:cNvSpPr/>
            <p:nvPr/>
          </p:nvSpPr>
          <p:spPr>
            <a:xfrm>
              <a:off x="8623019" y="2166347"/>
              <a:ext cx="738201" cy="851095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45178" y="891745"/>
              <a:ext cx="8516041" cy="30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案例：用</a:t>
              </a: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EasySQLMAIL</a:t>
              </a:r>
              <a:r>
                <a: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搭建告警监控系统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98100" y="5768247"/>
            <a:ext cx="7232839" cy="281969"/>
            <a:chOff x="1298100" y="5768247"/>
            <a:chExt cx="7232839" cy="281969"/>
          </a:xfrm>
        </p:grpSpPr>
        <p:sp>
          <p:nvSpPr>
            <p:cNvPr id="18" name="文本框 17">
              <a:hlinkClick r:id="rId3"/>
            </p:cNvPr>
            <p:cNvSpPr txBox="1"/>
            <p:nvPr/>
          </p:nvSpPr>
          <p:spPr>
            <a:xfrm>
              <a:off x="2866985" y="5773217"/>
              <a:ext cx="317772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视频</a:t>
              </a:r>
              <a:r>
                <a:rPr lang="en-US" altLang="zh-CN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：</a:t>
              </a:r>
              <a:r>
                <a:rPr lang="zh-CN" altLang="en-US" sz="12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用</a:t>
              </a:r>
              <a:r>
                <a:rPr lang="en-US" altLang="zh-CN" sz="12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EasySQLMAIL</a:t>
              </a:r>
              <a:r>
                <a:rPr lang="zh-CN" altLang="en-US" sz="12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搭建告警</a:t>
              </a:r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监控系统</a:t>
              </a:r>
              <a:endParaRPr lang="zh-CN" altLang="en-US" sz="12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100" y="5777697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24" name="文本框 23">
              <a:hlinkClick r:id="rId5"/>
            </p:cNvPr>
            <p:cNvSpPr txBox="1"/>
            <p:nvPr/>
          </p:nvSpPr>
          <p:spPr>
            <a:xfrm>
              <a:off x="6150019" y="5773217"/>
              <a:ext cx="238092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视频</a:t>
              </a:r>
              <a:r>
                <a:rPr lang="en-US" altLang="zh-CN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r>
                <a:rPr lang="zh-CN" altLang="en-US" sz="12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：企业微信审批流程监控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33835" y="5768247"/>
              <a:ext cx="141256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观看相关</a:t>
              </a:r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视频演示</a:t>
              </a:r>
              <a:endParaRPr lang="zh-CN" altLang="en-US" sz="12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4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82"/>
          <p:cNvGrpSpPr/>
          <p:nvPr/>
        </p:nvGrpSpPr>
        <p:grpSpPr>
          <a:xfrm>
            <a:off x="9126332" y="3589958"/>
            <a:ext cx="1065603" cy="1208546"/>
            <a:chOff x="8434811" y="2608031"/>
            <a:chExt cx="1166390" cy="1322855"/>
          </a:xfrm>
        </p:grpSpPr>
        <p:sp>
          <p:nvSpPr>
            <p:cNvPr id="56" name="íṩļíḓê"/>
            <p:cNvSpPr/>
            <p:nvPr/>
          </p:nvSpPr>
          <p:spPr>
            <a:xfrm rot="18900000">
              <a:off x="8434811" y="2608031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íṣľíḑè"/>
            <p:cNvSpPr/>
            <p:nvPr/>
          </p:nvSpPr>
          <p:spPr>
            <a:xfrm rot="18900000">
              <a:off x="8434811" y="2764496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ïşḷîḋè"/>
            <p:cNvSpPr/>
            <p:nvPr/>
          </p:nvSpPr>
          <p:spPr bwMode="auto">
            <a:xfrm>
              <a:off x="8777771" y="3107818"/>
              <a:ext cx="480471" cy="47974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59" name="组合 85"/>
          <p:cNvGrpSpPr/>
          <p:nvPr/>
        </p:nvGrpSpPr>
        <p:grpSpPr>
          <a:xfrm>
            <a:off x="2095590" y="3670960"/>
            <a:ext cx="1065603" cy="1233024"/>
            <a:chOff x="2603197" y="2764496"/>
            <a:chExt cx="1166390" cy="1349647"/>
          </a:xfrm>
        </p:grpSpPr>
        <p:sp>
          <p:nvSpPr>
            <p:cNvPr id="60" name="iṣ1îḋe"/>
            <p:cNvSpPr/>
            <p:nvPr/>
          </p:nvSpPr>
          <p:spPr>
            <a:xfrm rot="18900000">
              <a:off x="2603197" y="2947753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ï$ľîḋè"/>
            <p:cNvSpPr/>
            <p:nvPr/>
          </p:nvSpPr>
          <p:spPr>
            <a:xfrm rot="18900000">
              <a:off x="2603197" y="2764496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íŝlîḑé"/>
            <p:cNvSpPr/>
            <p:nvPr/>
          </p:nvSpPr>
          <p:spPr bwMode="auto">
            <a:xfrm>
              <a:off x="2943076" y="3104743"/>
              <a:ext cx="486631" cy="485896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68" name="组合 83"/>
          <p:cNvGrpSpPr/>
          <p:nvPr/>
        </p:nvGrpSpPr>
        <p:grpSpPr>
          <a:xfrm>
            <a:off x="4443396" y="3694424"/>
            <a:ext cx="1065603" cy="1233024"/>
            <a:chOff x="6518711" y="2764496"/>
            <a:chExt cx="1166390" cy="1349647"/>
          </a:xfrm>
        </p:grpSpPr>
        <p:sp>
          <p:nvSpPr>
            <p:cNvPr id="69" name="ïṣlïḋè"/>
            <p:cNvSpPr/>
            <p:nvPr/>
          </p:nvSpPr>
          <p:spPr>
            <a:xfrm rot="18900000">
              <a:off x="6518711" y="2947753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0" name="ïśļíḑê"/>
            <p:cNvSpPr/>
            <p:nvPr/>
          </p:nvSpPr>
          <p:spPr>
            <a:xfrm rot="18900000">
              <a:off x="6518711" y="2764496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1" name="íślïďê"/>
            <p:cNvSpPr/>
            <p:nvPr/>
          </p:nvSpPr>
          <p:spPr bwMode="auto">
            <a:xfrm>
              <a:off x="6960591" y="3104374"/>
              <a:ext cx="282627" cy="486631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72" name="组合 84"/>
          <p:cNvGrpSpPr/>
          <p:nvPr/>
        </p:nvGrpSpPr>
        <p:grpSpPr>
          <a:xfrm>
            <a:off x="6778480" y="3636374"/>
            <a:ext cx="1065603" cy="1208546"/>
            <a:chOff x="4555000" y="2608031"/>
            <a:chExt cx="1166390" cy="1322855"/>
          </a:xfrm>
        </p:grpSpPr>
        <p:sp>
          <p:nvSpPr>
            <p:cNvPr id="73" name="íṧ1íḑê"/>
            <p:cNvSpPr/>
            <p:nvPr/>
          </p:nvSpPr>
          <p:spPr>
            <a:xfrm rot="18900000">
              <a:off x="4555000" y="2608031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4" name="iṩlíḓê"/>
            <p:cNvSpPr/>
            <p:nvPr/>
          </p:nvSpPr>
          <p:spPr>
            <a:xfrm rot="18900000">
              <a:off x="4555000" y="2764496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5" name="is1iḍè"/>
            <p:cNvSpPr/>
            <p:nvPr/>
          </p:nvSpPr>
          <p:spPr bwMode="auto">
            <a:xfrm>
              <a:off x="4857839" y="3072802"/>
              <a:ext cx="560710" cy="54977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76" name="组合 90"/>
          <p:cNvGrpSpPr/>
          <p:nvPr/>
        </p:nvGrpSpPr>
        <p:grpSpPr>
          <a:xfrm>
            <a:off x="1247159" y="2225988"/>
            <a:ext cx="3022460" cy="911018"/>
            <a:chOff x="4457820" y="2412339"/>
            <a:chExt cx="3022460" cy="911018"/>
          </a:xfrm>
        </p:grpSpPr>
        <p:sp>
          <p:nvSpPr>
            <p:cNvPr id="77" name="文本框 76"/>
            <p:cNvSpPr txBox="1"/>
            <p:nvPr/>
          </p:nvSpPr>
          <p:spPr>
            <a:xfrm>
              <a:off x="4729439" y="2412339"/>
              <a:ext cx="232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统一标准，风险可控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457820" y="2750893"/>
              <a:ext cx="3022460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集中管理任务和执行计划，实现流程标准化，降低人员变动带来的潜在风险。</a:t>
              </a:r>
            </a:p>
          </p:txBody>
        </p:sp>
      </p:grpSp>
      <p:grpSp>
        <p:nvGrpSpPr>
          <p:cNvPr id="79" name="组合 93"/>
          <p:cNvGrpSpPr/>
          <p:nvPr/>
        </p:nvGrpSpPr>
        <p:grpSpPr>
          <a:xfrm>
            <a:off x="3698611" y="5292100"/>
            <a:ext cx="3022460" cy="1132041"/>
            <a:chOff x="4457820" y="2412339"/>
            <a:chExt cx="3022460" cy="1132041"/>
          </a:xfrm>
        </p:grpSpPr>
        <p:sp>
          <p:nvSpPr>
            <p:cNvPr id="80" name="文本框 79"/>
            <p:cNvSpPr txBox="1"/>
            <p:nvPr/>
          </p:nvSpPr>
          <p:spPr>
            <a:xfrm>
              <a:off x="4902159" y="2412339"/>
              <a:ext cx="2133781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知识传递标准化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457820" y="2750893"/>
              <a:ext cx="3022460" cy="7934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当发生管理员岗位变动时，只需移交账号和密码，无需涉及复杂程序或配置，保障岗位交接顺畅。</a:t>
              </a:r>
            </a:p>
          </p:txBody>
        </p:sp>
      </p:grpSp>
      <p:grpSp>
        <p:nvGrpSpPr>
          <p:cNvPr id="82" name="组合 96"/>
          <p:cNvGrpSpPr/>
          <p:nvPr/>
        </p:nvGrpSpPr>
        <p:grpSpPr>
          <a:xfrm>
            <a:off x="5800052" y="2093629"/>
            <a:ext cx="3022460" cy="1132041"/>
            <a:chOff x="4457820" y="2412339"/>
            <a:chExt cx="3022460" cy="1132041"/>
          </a:xfrm>
        </p:grpSpPr>
        <p:sp>
          <p:nvSpPr>
            <p:cNvPr id="83" name="文本框 82"/>
            <p:cNvSpPr txBox="1"/>
            <p:nvPr/>
          </p:nvSpPr>
          <p:spPr>
            <a:xfrm>
              <a:off x="4571339" y="2412339"/>
              <a:ext cx="2670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完整审计，合规追踪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4457820" y="2750893"/>
              <a:ext cx="3022460" cy="7934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对系统和任务配置的修改都有完整的日志记录，出问题时可以根据日志快速判断问题的原因。</a:t>
              </a:r>
            </a:p>
          </p:txBody>
        </p:sp>
      </p:grpSp>
      <p:grpSp>
        <p:nvGrpSpPr>
          <p:cNvPr id="85" name="组合 99"/>
          <p:cNvGrpSpPr/>
          <p:nvPr/>
        </p:nvGrpSpPr>
        <p:grpSpPr>
          <a:xfrm>
            <a:off x="8284254" y="5292100"/>
            <a:ext cx="3022460" cy="891975"/>
            <a:chOff x="4457820" y="2412339"/>
            <a:chExt cx="3022460" cy="891975"/>
          </a:xfrm>
        </p:grpSpPr>
        <p:sp>
          <p:nvSpPr>
            <p:cNvPr id="86" name="文本框 85"/>
            <p:cNvSpPr txBox="1"/>
            <p:nvPr/>
          </p:nvSpPr>
          <p:spPr>
            <a:xfrm>
              <a:off x="4902159" y="2412339"/>
              <a:ext cx="2133781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新员工快速上手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4457820" y="2750893"/>
              <a:ext cx="3022460" cy="5534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以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SQL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为核心。所有任务的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SQL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代码都保存在系统中，新员工可以快速上手。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 rot="10800000">
            <a:off x="0" y="230520"/>
            <a:ext cx="1010103" cy="857396"/>
            <a:chOff x="-39567" y="0"/>
            <a:chExt cx="1677745" cy="1424104"/>
          </a:xfrm>
        </p:grpSpPr>
        <p:sp>
          <p:nvSpPr>
            <p:cNvPr id="36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7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206863" y="448348"/>
            <a:ext cx="6854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3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产品化和标准化，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降低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人员变动带来的潜在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风险</a:t>
            </a:r>
            <a:endParaRPr lang="zh-CN" altLang="en-US" sz="2000" spc="3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06863" y="1028348"/>
            <a:ext cx="10033792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在企业管理中，人员变动、任务交接和操作规范一直是效率和风险的关键挑战。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通过产品化、标准化和自动化，将复杂的管理工作流程简化，让团队运转更高效、更安全，同时降低因人员变动带来的潜在风险。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1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45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48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7" name="iṡḻiďè"/>
          <p:cNvSpPr/>
          <p:nvPr/>
        </p:nvSpPr>
        <p:spPr bwMode="auto">
          <a:xfrm rot="17590292">
            <a:off x="2495652" y="241957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/>
          <p:nvPr/>
        </p:nvSpPr>
        <p:spPr bwMode="auto">
          <a:xfrm rot="17590292">
            <a:off x="1584123" y="193178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365369" y="2922840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PART 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7714" y="2959010"/>
            <a:ext cx="7384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spc="3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信息安全</a:t>
            </a:r>
            <a:r>
              <a:rPr lang="zh-CN" altLang="en-US" sz="36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：</a:t>
            </a:r>
            <a:r>
              <a:rPr lang="zh-CN" altLang="en-US" sz="3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您</a:t>
            </a:r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最关心的</a:t>
            </a:r>
            <a:r>
              <a:rPr lang="zh-CN" altLang="en-US" sz="3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，也</a:t>
            </a:r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是我们最关心的</a:t>
            </a:r>
          </a:p>
        </p:txBody>
      </p:sp>
      <p:sp>
        <p:nvSpPr>
          <p:cNvPr id="16" name="文本框 7"/>
          <p:cNvSpPr txBox="1"/>
          <p:nvPr/>
        </p:nvSpPr>
        <p:spPr>
          <a:xfrm>
            <a:off x="4868566" y="4298726"/>
            <a:ext cx="6667652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信息安全是企业运行的生命线。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在设计之初就将安全性放在核心位置，通过多重防护机制，确保数据在传输、存储和分发环节都得到严格保护。</a:t>
            </a:r>
          </a:p>
        </p:txBody>
      </p:sp>
    </p:spTree>
    <p:extLst>
      <p:ext uri="{BB962C8B-B14F-4D97-AF65-F5344CB8AC3E}">
        <p14:creationId xmlns:p14="http://schemas.microsoft.com/office/powerpoint/2010/main" val="6003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/>
      <p:bldP spid="3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45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48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38120" y="516171"/>
            <a:ext cx="815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在这个文档中</a:t>
            </a:r>
            <a:r>
              <a:rPr lang="zh-CN" altLang="en-US" sz="2400" b="1" spc="600" dirty="0" smtClean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sz="24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您将了解到以下内容</a:t>
            </a:r>
            <a:r>
              <a:rPr lang="zh-CN" altLang="en-US" sz="2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2031520" y="1463460"/>
            <a:ext cx="54035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01</a:t>
            </a:r>
            <a:endParaRPr lang="zh-CN" altLang="en-US" sz="17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37011" y="1381873"/>
            <a:ext cx="6325095" cy="495300"/>
            <a:chOff x="2027775" y="1381873"/>
            <a:chExt cx="6325095" cy="495300"/>
          </a:xfrm>
        </p:grpSpPr>
        <p:sp>
          <p:nvSpPr>
            <p:cNvPr id="34" name="矩形 33"/>
            <p:cNvSpPr/>
            <p:nvPr/>
          </p:nvSpPr>
          <p:spPr bwMode="auto">
            <a:xfrm>
              <a:off x="2027775" y="1381873"/>
              <a:ext cx="793750" cy="495300"/>
            </a:xfrm>
            <a:prstGeom prst="rect">
              <a:avLst/>
            </a:prstGeom>
            <a:solidFill>
              <a:srgbClr val="7CAFDE"/>
            </a:solidFill>
            <a:ln cap="sq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01</a:t>
              </a:r>
              <a:endParaRPr lang="zh-CN" altLang="en-US" sz="17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76796" y="1396271"/>
              <a:ext cx="5376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EasySQLMAIL </a:t>
              </a: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是什么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50953" y="2223923"/>
            <a:ext cx="4353952" cy="503459"/>
            <a:chOff x="2032481" y="2223923"/>
            <a:chExt cx="4353952" cy="503459"/>
          </a:xfrm>
        </p:grpSpPr>
        <p:sp>
          <p:nvSpPr>
            <p:cNvPr id="78" name="文本框 77"/>
            <p:cNvSpPr txBox="1"/>
            <p:nvPr/>
          </p:nvSpPr>
          <p:spPr>
            <a:xfrm>
              <a:off x="2984540" y="2265717"/>
              <a:ext cx="3401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EasySQLMAIL </a:t>
              </a: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能做什么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2032481" y="2223923"/>
              <a:ext cx="793750" cy="495300"/>
            </a:xfrm>
            <a:prstGeom prst="rect">
              <a:avLst/>
            </a:prstGeom>
            <a:solidFill>
              <a:srgbClr val="7CAFDE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700" b="1" dirty="0" smtClean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02</a:t>
              </a:r>
              <a:endParaRPr lang="zh-CN" altLang="en-US" sz="17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64039" y="3161101"/>
            <a:ext cx="6769115" cy="495300"/>
            <a:chOff x="2082511" y="3198045"/>
            <a:chExt cx="6769115" cy="495300"/>
          </a:xfrm>
        </p:grpSpPr>
        <p:sp>
          <p:nvSpPr>
            <p:cNvPr id="85" name="文本框 84"/>
            <p:cNvSpPr txBox="1"/>
            <p:nvPr/>
          </p:nvSpPr>
          <p:spPr>
            <a:xfrm>
              <a:off x="2987520" y="3212289"/>
              <a:ext cx="5864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EasySQLMAIL </a:t>
              </a: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能为管理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工作带来哪些改变</a:t>
              </a: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2082511" y="3198045"/>
              <a:ext cx="793750" cy="495300"/>
            </a:xfrm>
            <a:prstGeom prst="rect">
              <a:avLst/>
            </a:prstGeom>
            <a:solidFill>
              <a:srgbClr val="7CAFDE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700" b="1" dirty="0" smtClean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03</a:t>
              </a:r>
              <a:endParaRPr lang="zh-CN" altLang="en-US" sz="17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70056" y="3969391"/>
            <a:ext cx="7480344" cy="503049"/>
            <a:chOff x="2070055" y="3969391"/>
            <a:chExt cx="7470468" cy="503049"/>
          </a:xfrm>
        </p:grpSpPr>
        <p:sp>
          <p:nvSpPr>
            <p:cNvPr id="86" name="文本框 85"/>
            <p:cNvSpPr txBox="1"/>
            <p:nvPr/>
          </p:nvSpPr>
          <p:spPr>
            <a:xfrm>
              <a:off x="2977830" y="3969391"/>
              <a:ext cx="6562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信息安全</a:t>
              </a: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：您最关心的，也是我们最关心的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2070055" y="3977140"/>
              <a:ext cx="793750" cy="495300"/>
            </a:xfrm>
            <a:prstGeom prst="rect">
              <a:avLst/>
            </a:prstGeom>
            <a:solidFill>
              <a:srgbClr val="7CAFDE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700" b="1" dirty="0" smtClean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04</a:t>
              </a:r>
              <a:endParaRPr lang="zh-CN" altLang="en-US" sz="17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65212" y="4818723"/>
            <a:ext cx="8916824" cy="504390"/>
            <a:chOff x="2055976" y="4818723"/>
            <a:chExt cx="8916824" cy="504390"/>
          </a:xfrm>
        </p:grpSpPr>
        <p:sp>
          <p:nvSpPr>
            <p:cNvPr id="93" name="文本框 92"/>
            <p:cNvSpPr txBox="1"/>
            <p:nvPr/>
          </p:nvSpPr>
          <p:spPr>
            <a:xfrm>
              <a:off x="2993776" y="4861448"/>
              <a:ext cx="797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EasySQLMAIL </a:t>
              </a: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不只是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软件，更是一项持续的服务</a:t>
              </a: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055976" y="4818723"/>
              <a:ext cx="793750" cy="495300"/>
            </a:xfrm>
            <a:prstGeom prst="rect">
              <a:avLst/>
            </a:prstGeom>
            <a:solidFill>
              <a:srgbClr val="7CAFDE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700" b="1" dirty="0" smtClean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05</a:t>
              </a:r>
              <a:endParaRPr lang="zh-CN" altLang="en-US" sz="17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55976" y="5609183"/>
            <a:ext cx="7466715" cy="495300"/>
            <a:chOff x="2055976" y="5609183"/>
            <a:chExt cx="7466715" cy="495300"/>
          </a:xfrm>
        </p:grpSpPr>
        <p:sp>
          <p:nvSpPr>
            <p:cNvPr id="31" name="文本框 30"/>
            <p:cNvSpPr txBox="1"/>
            <p:nvPr/>
          </p:nvSpPr>
          <p:spPr>
            <a:xfrm>
              <a:off x="3003012" y="5626000"/>
              <a:ext cx="651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EasySQLMAIL </a:t>
              </a: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未来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的发展方向</a:t>
              </a: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2055976" y="5609183"/>
              <a:ext cx="793750" cy="495300"/>
            </a:xfrm>
            <a:prstGeom prst="rect">
              <a:avLst/>
            </a:prstGeom>
            <a:solidFill>
              <a:srgbClr val="7CAFDE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700" b="1" dirty="0" smtClean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06</a:t>
              </a:r>
              <a:endParaRPr lang="zh-CN" altLang="en-US" sz="17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1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4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4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12124" y="1700420"/>
            <a:ext cx="10390551" cy="4463030"/>
            <a:chOff x="912124" y="1700420"/>
            <a:chExt cx="10390551" cy="4463030"/>
          </a:xfrm>
        </p:grpSpPr>
        <p:cxnSp>
          <p:nvCxnSpPr>
            <p:cNvPr id="44" name="Straight Connector 54"/>
            <p:cNvCxnSpPr/>
            <p:nvPr/>
          </p:nvCxnSpPr>
          <p:spPr>
            <a:xfrm>
              <a:off x="2553999" y="4602419"/>
              <a:ext cx="0" cy="146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6"/>
            <p:cNvCxnSpPr/>
            <p:nvPr/>
          </p:nvCxnSpPr>
          <p:spPr>
            <a:xfrm>
              <a:off x="5611620" y="4602419"/>
              <a:ext cx="0" cy="146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8"/>
            <p:cNvCxnSpPr/>
            <p:nvPr/>
          </p:nvCxnSpPr>
          <p:spPr>
            <a:xfrm>
              <a:off x="8672541" y="4602419"/>
              <a:ext cx="0" cy="146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Placeholder 59"/>
            <p:cNvSpPr txBox="1"/>
            <p:nvPr/>
          </p:nvSpPr>
          <p:spPr>
            <a:xfrm>
              <a:off x="1024808" y="1700809"/>
              <a:ext cx="2343425" cy="1248139"/>
            </a:xfrm>
            <a:prstGeom prst="rect">
              <a:avLst/>
            </a:prstGeom>
          </p:spPr>
          <p:txBody>
            <a:bodyPr lIns="121907" tIns="60953" rIns="121907" bIns="60953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IP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安全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系统只允许指定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IP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地址访问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控制台，以保证系统安全。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cxnSp>
          <p:nvCxnSpPr>
            <p:cNvPr id="48" name="Straight Connector 62"/>
            <p:cNvCxnSpPr/>
            <p:nvPr/>
          </p:nvCxnSpPr>
          <p:spPr>
            <a:xfrm>
              <a:off x="1035351" y="1796821"/>
              <a:ext cx="0" cy="146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63"/>
            <p:cNvCxnSpPr/>
            <p:nvPr/>
          </p:nvCxnSpPr>
          <p:spPr>
            <a:xfrm>
              <a:off x="4092539" y="1796821"/>
              <a:ext cx="0" cy="146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64"/>
            <p:cNvCxnSpPr/>
            <p:nvPr/>
          </p:nvCxnSpPr>
          <p:spPr>
            <a:xfrm>
              <a:off x="7147759" y="1796821"/>
              <a:ext cx="0" cy="146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组合 50"/>
            <p:cNvGrpSpPr/>
            <p:nvPr/>
          </p:nvGrpSpPr>
          <p:grpSpPr>
            <a:xfrm>
              <a:off x="912124" y="3254699"/>
              <a:ext cx="10390551" cy="1354860"/>
              <a:chOff x="912124" y="3254699"/>
              <a:chExt cx="10390551" cy="1354860"/>
            </a:xfrm>
          </p:grpSpPr>
          <p:sp>
            <p:nvSpPr>
              <p:cNvPr id="52" name="Freeform 8"/>
              <p:cNvSpPr/>
              <p:nvPr/>
            </p:nvSpPr>
            <p:spPr bwMode="auto">
              <a:xfrm>
                <a:off x="8171139" y="3254700"/>
                <a:ext cx="501403" cy="1354859"/>
              </a:xfrm>
              <a:custGeom>
                <a:avLst/>
                <a:gdLst>
                  <a:gd name="T0" fmla="*/ 281 w 281"/>
                  <a:gd name="T1" fmla="*/ 278 h 1123"/>
                  <a:gd name="T2" fmla="*/ 281 w 281"/>
                  <a:gd name="T3" fmla="*/ 1123 h 1123"/>
                  <a:gd name="T4" fmla="*/ 0 w 281"/>
                  <a:gd name="T5" fmla="*/ 842 h 1123"/>
                  <a:gd name="T6" fmla="*/ 0 w 281"/>
                  <a:gd name="T7" fmla="*/ 0 h 1123"/>
                  <a:gd name="T8" fmla="*/ 279 w 281"/>
                  <a:gd name="T9" fmla="*/ 278 h 1123"/>
                  <a:gd name="T10" fmla="*/ 281 w 281"/>
                  <a:gd name="T11" fmla="*/ 278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1123">
                    <a:moveTo>
                      <a:pt x="281" y="278"/>
                    </a:moveTo>
                    <a:lnTo>
                      <a:pt x="281" y="1123"/>
                    </a:lnTo>
                    <a:lnTo>
                      <a:pt x="0" y="842"/>
                    </a:lnTo>
                    <a:lnTo>
                      <a:pt x="0" y="0"/>
                    </a:lnTo>
                    <a:lnTo>
                      <a:pt x="279" y="278"/>
                    </a:lnTo>
                    <a:lnTo>
                      <a:pt x="281" y="278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907" tIns="60953" rIns="121907" bIns="60953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6641949" y="3254700"/>
                <a:ext cx="501403" cy="1354859"/>
              </a:xfrm>
              <a:custGeom>
                <a:avLst/>
                <a:gdLst>
                  <a:gd name="T0" fmla="*/ 281 w 281"/>
                  <a:gd name="T1" fmla="*/ 278 h 1123"/>
                  <a:gd name="T2" fmla="*/ 281 w 281"/>
                  <a:gd name="T3" fmla="*/ 1123 h 1123"/>
                  <a:gd name="T4" fmla="*/ 0 w 281"/>
                  <a:gd name="T5" fmla="*/ 842 h 1123"/>
                  <a:gd name="T6" fmla="*/ 0 w 281"/>
                  <a:gd name="T7" fmla="*/ 0 h 1123"/>
                  <a:gd name="T8" fmla="*/ 278 w 281"/>
                  <a:gd name="T9" fmla="*/ 278 h 1123"/>
                  <a:gd name="T10" fmla="*/ 281 w 281"/>
                  <a:gd name="T11" fmla="*/ 278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1123">
                    <a:moveTo>
                      <a:pt x="281" y="278"/>
                    </a:moveTo>
                    <a:lnTo>
                      <a:pt x="281" y="1123"/>
                    </a:lnTo>
                    <a:lnTo>
                      <a:pt x="0" y="842"/>
                    </a:lnTo>
                    <a:lnTo>
                      <a:pt x="0" y="0"/>
                    </a:lnTo>
                    <a:lnTo>
                      <a:pt x="278" y="278"/>
                    </a:lnTo>
                    <a:lnTo>
                      <a:pt x="281" y="278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907" tIns="60953" rIns="121907" bIns="60953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54" name="Freeform 12"/>
              <p:cNvSpPr/>
              <p:nvPr/>
            </p:nvSpPr>
            <p:spPr bwMode="auto">
              <a:xfrm>
                <a:off x="5112760" y="3254700"/>
                <a:ext cx="499617" cy="1354859"/>
              </a:xfrm>
              <a:custGeom>
                <a:avLst/>
                <a:gdLst>
                  <a:gd name="T0" fmla="*/ 280 w 280"/>
                  <a:gd name="T1" fmla="*/ 278 h 1123"/>
                  <a:gd name="T2" fmla="*/ 280 w 280"/>
                  <a:gd name="T3" fmla="*/ 1123 h 1123"/>
                  <a:gd name="T4" fmla="*/ 0 w 280"/>
                  <a:gd name="T5" fmla="*/ 842 h 1123"/>
                  <a:gd name="T6" fmla="*/ 0 w 280"/>
                  <a:gd name="T7" fmla="*/ 0 h 1123"/>
                  <a:gd name="T8" fmla="*/ 278 w 280"/>
                  <a:gd name="T9" fmla="*/ 278 h 1123"/>
                  <a:gd name="T10" fmla="*/ 280 w 280"/>
                  <a:gd name="T11" fmla="*/ 278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123">
                    <a:moveTo>
                      <a:pt x="280" y="278"/>
                    </a:moveTo>
                    <a:lnTo>
                      <a:pt x="280" y="1123"/>
                    </a:lnTo>
                    <a:lnTo>
                      <a:pt x="0" y="842"/>
                    </a:lnTo>
                    <a:lnTo>
                      <a:pt x="0" y="0"/>
                    </a:lnTo>
                    <a:lnTo>
                      <a:pt x="278" y="278"/>
                    </a:lnTo>
                    <a:lnTo>
                      <a:pt x="280" y="278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907" tIns="60953" rIns="121907" bIns="60953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55" name="Freeform 14"/>
              <p:cNvSpPr/>
              <p:nvPr/>
            </p:nvSpPr>
            <p:spPr bwMode="auto">
              <a:xfrm>
                <a:off x="3583570" y="3254700"/>
                <a:ext cx="499617" cy="1354859"/>
              </a:xfrm>
              <a:custGeom>
                <a:avLst/>
                <a:gdLst>
                  <a:gd name="T0" fmla="*/ 280 w 280"/>
                  <a:gd name="T1" fmla="*/ 278 h 1123"/>
                  <a:gd name="T2" fmla="*/ 280 w 280"/>
                  <a:gd name="T3" fmla="*/ 1123 h 1123"/>
                  <a:gd name="T4" fmla="*/ 0 w 280"/>
                  <a:gd name="T5" fmla="*/ 842 h 1123"/>
                  <a:gd name="T6" fmla="*/ 0 w 280"/>
                  <a:gd name="T7" fmla="*/ 0 h 1123"/>
                  <a:gd name="T8" fmla="*/ 278 w 280"/>
                  <a:gd name="T9" fmla="*/ 278 h 1123"/>
                  <a:gd name="T10" fmla="*/ 280 w 280"/>
                  <a:gd name="T11" fmla="*/ 278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123">
                    <a:moveTo>
                      <a:pt x="280" y="278"/>
                    </a:moveTo>
                    <a:lnTo>
                      <a:pt x="280" y="1123"/>
                    </a:lnTo>
                    <a:lnTo>
                      <a:pt x="0" y="842"/>
                    </a:lnTo>
                    <a:lnTo>
                      <a:pt x="0" y="0"/>
                    </a:lnTo>
                    <a:lnTo>
                      <a:pt x="278" y="278"/>
                    </a:lnTo>
                    <a:lnTo>
                      <a:pt x="280" y="278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907" tIns="60953" rIns="121907" bIns="60953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56" name="Freeform 16"/>
              <p:cNvSpPr/>
              <p:nvPr/>
            </p:nvSpPr>
            <p:spPr bwMode="auto">
              <a:xfrm>
                <a:off x="2054381" y="3254700"/>
                <a:ext cx="499617" cy="1354859"/>
              </a:xfrm>
              <a:custGeom>
                <a:avLst/>
                <a:gdLst>
                  <a:gd name="T0" fmla="*/ 280 w 280"/>
                  <a:gd name="T1" fmla="*/ 278 h 1123"/>
                  <a:gd name="T2" fmla="*/ 280 w 280"/>
                  <a:gd name="T3" fmla="*/ 1123 h 1123"/>
                  <a:gd name="T4" fmla="*/ 0 w 280"/>
                  <a:gd name="T5" fmla="*/ 842 h 1123"/>
                  <a:gd name="T6" fmla="*/ 0 w 280"/>
                  <a:gd name="T7" fmla="*/ 0 h 1123"/>
                  <a:gd name="T8" fmla="*/ 278 w 280"/>
                  <a:gd name="T9" fmla="*/ 278 h 1123"/>
                  <a:gd name="T10" fmla="*/ 280 w 280"/>
                  <a:gd name="T11" fmla="*/ 278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123">
                    <a:moveTo>
                      <a:pt x="280" y="278"/>
                    </a:moveTo>
                    <a:lnTo>
                      <a:pt x="280" y="1123"/>
                    </a:lnTo>
                    <a:lnTo>
                      <a:pt x="0" y="842"/>
                    </a:lnTo>
                    <a:lnTo>
                      <a:pt x="0" y="0"/>
                    </a:lnTo>
                    <a:lnTo>
                      <a:pt x="278" y="278"/>
                    </a:lnTo>
                    <a:lnTo>
                      <a:pt x="280" y="278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907" tIns="60953" rIns="121907" bIns="60953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1024809" y="3254700"/>
                <a:ext cx="10277866" cy="1354859"/>
                <a:chOff x="1024809" y="3254700"/>
                <a:chExt cx="10277866" cy="1354859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5" name="Freeform 17"/>
                <p:cNvSpPr/>
                <p:nvPr/>
              </p:nvSpPr>
              <p:spPr bwMode="auto">
                <a:xfrm>
                  <a:off x="10201731" y="3429636"/>
                  <a:ext cx="1100944" cy="1024288"/>
                </a:xfrm>
                <a:custGeom>
                  <a:avLst/>
                  <a:gdLst>
                    <a:gd name="T0" fmla="*/ 210 w 617"/>
                    <a:gd name="T1" fmla="*/ 849 h 849"/>
                    <a:gd name="T2" fmla="*/ 210 w 617"/>
                    <a:gd name="T3" fmla="*/ 717 h 849"/>
                    <a:gd name="T4" fmla="*/ 0 w 617"/>
                    <a:gd name="T5" fmla="*/ 717 h 849"/>
                    <a:gd name="T6" fmla="*/ 0 w 617"/>
                    <a:gd name="T7" fmla="*/ 133 h 849"/>
                    <a:gd name="T8" fmla="*/ 210 w 617"/>
                    <a:gd name="T9" fmla="*/ 133 h 849"/>
                    <a:gd name="T10" fmla="*/ 210 w 617"/>
                    <a:gd name="T11" fmla="*/ 0 h 849"/>
                    <a:gd name="T12" fmla="*/ 617 w 617"/>
                    <a:gd name="T13" fmla="*/ 424 h 849"/>
                    <a:gd name="T14" fmla="*/ 210 w 617"/>
                    <a:gd name="T15" fmla="*/ 849 h 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7" h="849">
                      <a:moveTo>
                        <a:pt x="210" y="849"/>
                      </a:moveTo>
                      <a:lnTo>
                        <a:pt x="210" y="717"/>
                      </a:lnTo>
                      <a:lnTo>
                        <a:pt x="0" y="717"/>
                      </a:lnTo>
                      <a:lnTo>
                        <a:pt x="0" y="133"/>
                      </a:lnTo>
                      <a:lnTo>
                        <a:pt x="210" y="133"/>
                      </a:lnTo>
                      <a:lnTo>
                        <a:pt x="210" y="0"/>
                      </a:lnTo>
                      <a:lnTo>
                        <a:pt x="617" y="424"/>
                      </a:lnTo>
                      <a:lnTo>
                        <a:pt x="210" y="849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121907" tIns="60953" rIns="121907" bIns="60953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5"/>
                <p:cNvSpPr/>
                <p:nvPr/>
              </p:nvSpPr>
              <p:spPr bwMode="auto">
                <a:xfrm>
                  <a:off x="1024809" y="3254701"/>
                  <a:ext cx="1029571" cy="1350033"/>
                </a:xfrm>
                <a:custGeom>
                  <a:avLst/>
                  <a:gdLst>
                    <a:gd name="T0" fmla="*/ 577 w 577"/>
                    <a:gd name="T1" fmla="*/ 0 h 1119"/>
                    <a:gd name="T2" fmla="*/ 577 w 577"/>
                    <a:gd name="T3" fmla="*/ 1119 h 1119"/>
                    <a:gd name="T4" fmla="*/ 288 w 577"/>
                    <a:gd name="T5" fmla="*/ 840 h 1119"/>
                    <a:gd name="T6" fmla="*/ 0 w 577"/>
                    <a:gd name="T7" fmla="*/ 1118 h 1119"/>
                    <a:gd name="T8" fmla="*/ 0 w 577"/>
                    <a:gd name="T9" fmla="*/ 0 h 1119"/>
                    <a:gd name="T10" fmla="*/ 577 w 577"/>
                    <a:gd name="T11" fmla="*/ 0 h 1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" h="1119">
                      <a:moveTo>
                        <a:pt x="577" y="0"/>
                      </a:moveTo>
                      <a:lnTo>
                        <a:pt x="577" y="1119"/>
                      </a:lnTo>
                      <a:lnTo>
                        <a:pt x="288" y="840"/>
                      </a:lnTo>
                      <a:lnTo>
                        <a:pt x="0" y="1118"/>
                      </a:lnTo>
                      <a:lnTo>
                        <a:pt x="0" y="0"/>
                      </a:lnTo>
                      <a:lnTo>
                        <a:pt x="57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883" tIns="60941" rIns="121883" bIns="60941" numCol="1" anchor="t" anchorCtr="0" compatLnSpc="1"/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Rectangle 13"/>
                <p:cNvSpPr>
                  <a:spLocks noChangeArrowheads="1"/>
                </p:cNvSpPr>
                <p:nvPr/>
              </p:nvSpPr>
              <p:spPr bwMode="auto">
                <a:xfrm>
                  <a:off x="2553999" y="3254700"/>
                  <a:ext cx="1029571" cy="135485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883" tIns="60941" rIns="121883" bIns="60941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Rectangle 11"/>
                <p:cNvSpPr>
                  <a:spLocks noChangeArrowheads="1"/>
                </p:cNvSpPr>
                <p:nvPr/>
              </p:nvSpPr>
              <p:spPr bwMode="auto">
                <a:xfrm>
                  <a:off x="4083188" y="3254700"/>
                  <a:ext cx="1029571" cy="135485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883" tIns="60941" rIns="121883" bIns="60941" numCol="1" anchor="t" anchorCtr="0" compatLnSpc="1"/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Rectangle 9"/>
                <p:cNvSpPr>
                  <a:spLocks noChangeArrowheads="1"/>
                </p:cNvSpPr>
                <p:nvPr/>
              </p:nvSpPr>
              <p:spPr bwMode="auto">
                <a:xfrm>
                  <a:off x="5612379" y="3254700"/>
                  <a:ext cx="1029571" cy="135485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883" tIns="60941" rIns="121883" bIns="60941" numCol="1" anchor="t" anchorCtr="0" compatLnSpc="1"/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Rectangle 7"/>
                <p:cNvSpPr>
                  <a:spLocks noChangeArrowheads="1"/>
                </p:cNvSpPr>
                <p:nvPr/>
              </p:nvSpPr>
              <p:spPr bwMode="auto">
                <a:xfrm>
                  <a:off x="7143351" y="3254700"/>
                  <a:ext cx="1027787" cy="135485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883" tIns="60941" rIns="121883" bIns="60941" numCol="1" anchor="t" anchorCtr="0" compatLnSpc="1"/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Rectangle 6"/>
                <p:cNvSpPr>
                  <a:spLocks noChangeArrowheads="1"/>
                </p:cNvSpPr>
                <p:nvPr/>
              </p:nvSpPr>
              <p:spPr bwMode="auto">
                <a:xfrm>
                  <a:off x="8672541" y="3254700"/>
                  <a:ext cx="1029571" cy="135485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883" tIns="60941" rIns="121883" bIns="60941" numCol="1" anchor="t" anchorCtr="0" compatLnSpc="1"/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Freeform 5"/>
              <p:cNvSpPr/>
              <p:nvPr/>
            </p:nvSpPr>
            <p:spPr bwMode="auto">
              <a:xfrm>
                <a:off x="9702113" y="3254699"/>
                <a:ext cx="499617" cy="1039972"/>
              </a:xfrm>
              <a:custGeom>
                <a:avLst/>
                <a:gdLst>
                  <a:gd name="T0" fmla="*/ 280 w 280"/>
                  <a:gd name="T1" fmla="*/ 278 h 862"/>
                  <a:gd name="T2" fmla="*/ 280 w 280"/>
                  <a:gd name="T3" fmla="*/ 862 h 862"/>
                  <a:gd name="T4" fmla="*/ 0 w 280"/>
                  <a:gd name="T5" fmla="*/ 582 h 862"/>
                  <a:gd name="T6" fmla="*/ 0 w 280"/>
                  <a:gd name="T7" fmla="*/ 0 h 862"/>
                  <a:gd name="T8" fmla="*/ 3 w 280"/>
                  <a:gd name="T9" fmla="*/ 0 h 862"/>
                  <a:gd name="T10" fmla="*/ 280 w 280"/>
                  <a:gd name="T11" fmla="*/ 278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862">
                    <a:moveTo>
                      <a:pt x="280" y="278"/>
                    </a:moveTo>
                    <a:lnTo>
                      <a:pt x="280" y="862"/>
                    </a:lnTo>
                    <a:lnTo>
                      <a:pt x="0" y="58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80" y="278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907" tIns="60953" rIns="121907" bIns="60953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Text Placeholder 59"/>
              <p:cNvSpPr txBox="1"/>
              <p:nvPr/>
            </p:nvSpPr>
            <p:spPr>
              <a:xfrm>
                <a:off x="912124" y="3416702"/>
                <a:ext cx="1279381" cy="903085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65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01</a:t>
                </a:r>
                <a:endParaRPr lang="en-US" sz="2665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Text Placeholder 59"/>
              <p:cNvSpPr txBox="1"/>
              <p:nvPr/>
            </p:nvSpPr>
            <p:spPr>
              <a:xfrm>
                <a:off x="2441314" y="3416701"/>
                <a:ext cx="1279381" cy="90308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65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02</a:t>
                </a:r>
                <a:endParaRPr lang="en-US" sz="2665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Text Placeholder 59"/>
              <p:cNvSpPr txBox="1"/>
              <p:nvPr/>
            </p:nvSpPr>
            <p:spPr>
              <a:xfrm>
                <a:off x="3970503" y="3416701"/>
                <a:ext cx="1279381" cy="90308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65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03</a:t>
                </a:r>
                <a:endParaRPr lang="en-US" sz="2665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Text Placeholder 59"/>
              <p:cNvSpPr txBox="1"/>
              <p:nvPr/>
            </p:nvSpPr>
            <p:spPr>
              <a:xfrm>
                <a:off x="5499694" y="3416701"/>
                <a:ext cx="1279381" cy="90308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accent5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65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04</a:t>
                </a:r>
                <a:endParaRPr lang="en-US" sz="2665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Text Placeholder 59"/>
              <p:cNvSpPr txBox="1"/>
              <p:nvPr/>
            </p:nvSpPr>
            <p:spPr>
              <a:xfrm>
                <a:off x="7025520" y="3416701"/>
                <a:ext cx="1279381" cy="90308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65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05</a:t>
                </a:r>
                <a:endParaRPr lang="en-US" sz="2665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Text Placeholder 59"/>
              <p:cNvSpPr txBox="1"/>
              <p:nvPr/>
            </p:nvSpPr>
            <p:spPr>
              <a:xfrm>
                <a:off x="8559856" y="3416701"/>
                <a:ext cx="1279381" cy="90308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65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06</a:t>
                </a:r>
                <a:endParaRPr lang="en-US" sz="2665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2" name="Text Placeholder 59"/>
            <p:cNvSpPr txBox="1"/>
            <p:nvPr/>
          </p:nvSpPr>
          <p:spPr>
            <a:xfrm>
              <a:off x="2503600" y="4915311"/>
              <a:ext cx="2343425" cy="1248139"/>
            </a:xfrm>
            <a:prstGeom prst="rect">
              <a:avLst/>
            </a:prstGeom>
          </p:spPr>
          <p:txBody>
            <a:bodyPr lIns="121907" tIns="60953" rIns="121907" bIns="60953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HTTPS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支持</a:t>
              </a: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系统支持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HTTPS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协议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，并且支持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双向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HTTPS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验证。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73" name="Text Placeholder 59"/>
            <p:cNvSpPr txBox="1"/>
            <p:nvPr/>
          </p:nvSpPr>
          <p:spPr>
            <a:xfrm>
              <a:off x="4136040" y="1708799"/>
              <a:ext cx="2343425" cy="1248139"/>
            </a:xfrm>
            <a:prstGeom prst="rect">
              <a:avLst/>
            </a:prstGeom>
          </p:spPr>
          <p:txBody>
            <a:bodyPr lIns="121907" tIns="60953" rIns="121907" bIns="60953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关键信息加密存储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系统在存储密码等关键配置信息时使用多层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AES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加密，确保配置信息的安全。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74" name="Text Placeholder 59"/>
            <p:cNvSpPr txBox="1"/>
            <p:nvPr/>
          </p:nvSpPr>
          <p:spPr>
            <a:xfrm>
              <a:off x="7191259" y="1700420"/>
              <a:ext cx="2343425" cy="1248139"/>
            </a:xfrm>
            <a:prstGeom prst="rect">
              <a:avLst/>
            </a:prstGeom>
          </p:spPr>
          <p:txBody>
            <a:bodyPr lIns="121907" tIns="60953" rIns="121907" bIns="60953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账户锁定策略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重复输入错误密码时，系统会锁定账户，防止恶意猜测登录密码。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75" name="Text Placeholder 59"/>
            <p:cNvSpPr txBox="1"/>
            <p:nvPr/>
          </p:nvSpPr>
          <p:spPr>
            <a:xfrm>
              <a:off x="5630097" y="4915311"/>
              <a:ext cx="2343425" cy="1248139"/>
            </a:xfrm>
            <a:prstGeom prst="rect">
              <a:avLst/>
            </a:prstGeom>
          </p:spPr>
          <p:txBody>
            <a:bodyPr lIns="121907" tIns="60953" rIns="121907" bIns="60953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登录验证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码</a:t>
              </a: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系统支持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通过邮件等方式发送随机验证码，确保账号安全。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76" name="Text Placeholder 59"/>
            <p:cNvSpPr txBox="1"/>
            <p:nvPr/>
          </p:nvSpPr>
          <p:spPr>
            <a:xfrm>
              <a:off x="8780208" y="4915311"/>
              <a:ext cx="2343425" cy="1248139"/>
            </a:xfrm>
            <a:prstGeom prst="rect">
              <a:avLst/>
            </a:prstGeom>
          </p:spPr>
          <p:txBody>
            <a:bodyPr lIns="121907" tIns="60953" rIns="121907" bIns="60953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事件邮件通知</a:t>
              </a: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登录失败或修改密码后，系统向管理员发送邮件通知，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提醒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管理员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注意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1206863" y="568417"/>
            <a:ext cx="5626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1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网络和账号密码安全，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系统安全的基础</a:t>
            </a:r>
            <a:endParaRPr lang="zh-CN" altLang="en-US" sz="2000" spc="3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7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36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7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8" name="Freeform 10"/>
          <p:cNvSpPr/>
          <p:nvPr/>
        </p:nvSpPr>
        <p:spPr bwMode="auto">
          <a:xfrm>
            <a:off x="1748405" y="1852262"/>
            <a:ext cx="842853" cy="1402802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11"/>
          <p:cNvSpPr/>
          <p:nvPr/>
        </p:nvSpPr>
        <p:spPr bwMode="auto">
          <a:xfrm>
            <a:off x="5442037" y="1852262"/>
            <a:ext cx="493649" cy="1402802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12"/>
          <p:cNvSpPr/>
          <p:nvPr/>
        </p:nvSpPr>
        <p:spPr bwMode="auto">
          <a:xfrm>
            <a:off x="8761067" y="1852262"/>
            <a:ext cx="523807" cy="1402802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3"/>
          <p:cNvSpPr/>
          <p:nvPr/>
        </p:nvSpPr>
        <p:spPr bwMode="auto">
          <a:xfrm>
            <a:off x="3719823" y="4224899"/>
            <a:ext cx="599997" cy="1652373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14"/>
          <p:cNvSpPr/>
          <p:nvPr/>
        </p:nvSpPr>
        <p:spPr bwMode="auto">
          <a:xfrm>
            <a:off x="7176948" y="4224899"/>
            <a:ext cx="455554" cy="1652373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778564" y="1713589"/>
            <a:ext cx="2148696" cy="1047775"/>
            <a:chOff x="1778563" y="1218253"/>
            <a:chExt cx="3142089" cy="1047775"/>
          </a:xfrm>
        </p:grpSpPr>
        <p:sp>
          <p:nvSpPr>
            <p:cNvPr id="39" name="矩形 38"/>
            <p:cNvSpPr/>
            <p:nvPr/>
          </p:nvSpPr>
          <p:spPr>
            <a:xfrm>
              <a:off x="1778563" y="1542175"/>
              <a:ext cx="3142089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默认情况下，系统只允许对地址薄中的邮件地址发送邮件。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786188" y="1218253"/>
              <a:ext cx="20703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dirty="0" smtClean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推送范围可控</a:t>
              </a:r>
              <a:endParaRPr lang="zh-CN" altLang="en-US" sz="160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696511" y="3059482"/>
            <a:ext cx="1900602" cy="1389570"/>
            <a:chOff x="1696511" y="2790392"/>
            <a:chExt cx="1900602" cy="1389570"/>
          </a:xfrm>
        </p:grpSpPr>
        <p:sp>
          <p:nvSpPr>
            <p:cNvPr id="42" name="Freeform 5"/>
            <p:cNvSpPr/>
            <p:nvPr/>
          </p:nvSpPr>
          <p:spPr bwMode="auto">
            <a:xfrm>
              <a:off x="1696511" y="2790392"/>
              <a:ext cx="1900602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7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7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288736" y="3249645"/>
              <a:ext cx="7152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01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64756" y="3002340"/>
            <a:ext cx="1900602" cy="1389570"/>
            <a:chOff x="3364756" y="2733250"/>
            <a:chExt cx="1900602" cy="1389570"/>
          </a:xfrm>
        </p:grpSpPr>
        <p:sp>
          <p:nvSpPr>
            <p:cNvPr id="45" name="Freeform 8"/>
            <p:cNvSpPr/>
            <p:nvPr/>
          </p:nvSpPr>
          <p:spPr bwMode="auto">
            <a:xfrm>
              <a:off x="3364756" y="2733250"/>
              <a:ext cx="1900602" cy="1389570"/>
            </a:xfrm>
            <a:custGeom>
              <a:avLst/>
              <a:gdLst>
                <a:gd name="T0" fmla="*/ 1408 w 2454"/>
                <a:gd name="T1" fmla="*/ 1966 h 2141"/>
                <a:gd name="T2" fmla="*/ 1887 w 2454"/>
                <a:gd name="T3" fmla="*/ 1136 h 2141"/>
                <a:gd name="T4" fmla="*/ 2365 w 2454"/>
                <a:gd name="T5" fmla="*/ 309 h 2141"/>
                <a:gd name="T6" fmla="*/ 2189 w 2454"/>
                <a:gd name="T7" fmla="*/ 0 h 2141"/>
                <a:gd name="T8" fmla="*/ 1231 w 2454"/>
                <a:gd name="T9" fmla="*/ 0 h 2141"/>
                <a:gd name="T10" fmla="*/ 276 w 2454"/>
                <a:gd name="T11" fmla="*/ 0 h 2141"/>
                <a:gd name="T12" fmla="*/ 97 w 2454"/>
                <a:gd name="T13" fmla="*/ 307 h 2141"/>
                <a:gd name="T14" fmla="*/ 576 w 2454"/>
                <a:gd name="T15" fmla="*/ 1136 h 2141"/>
                <a:gd name="T16" fmla="*/ 1053 w 2454"/>
                <a:gd name="T17" fmla="*/ 1963 h 2141"/>
                <a:gd name="T18" fmla="*/ 1408 w 2454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1">
                  <a:moveTo>
                    <a:pt x="1408" y="1966"/>
                  </a:moveTo>
                  <a:lnTo>
                    <a:pt x="1887" y="1136"/>
                  </a:lnTo>
                  <a:cubicBezTo>
                    <a:pt x="2046" y="861"/>
                    <a:pt x="2205" y="585"/>
                    <a:pt x="2365" y="309"/>
                  </a:cubicBezTo>
                  <a:cubicBezTo>
                    <a:pt x="2454" y="113"/>
                    <a:pt x="2396" y="9"/>
                    <a:pt x="2189" y="0"/>
                  </a:cubicBezTo>
                  <a:lnTo>
                    <a:pt x="1231" y="0"/>
                  </a:lnTo>
                  <a:cubicBezTo>
                    <a:pt x="913" y="0"/>
                    <a:pt x="595" y="0"/>
                    <a:pt x="276" y="0"/>
                  </a:cubicBezTo>
                  <a:cubicBezTo>
                    <a:pt x="61" y="21"/>
                    <a:pt x="0" y="123"/>
                    <a:pt x="97" y="307"/>
                  </a:cubicBezTo>
                  <a:lnTo>
                    <a:pt x="576" y="1136"/>
                  </a:lnTo>
                  <a:cubicBezTo>
                    <a:pt x="735" y="1412"/>
                    <a:pt x="894" y="1688"/>
                    <a:pt x="1053" y="1963"/>
                  </a:cubicBezTo>
                  <a:cubicBezTo>
                    <a:pt x="1179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890110" y="278015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02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033077" y="3059482"/>
            <a:ext cx="1898864" cy="1389570"/>
            <a:chOff x="5033077" y="2790392"/>
            <a:chExt cx="1898864" cy="1389570"/>
          </a:xfrm>
        </p:grpSpPr>
        <p:sp>
          <p:nvSpPr>
            <p:cNvPr id="48" name="Freeform 6"/>
            <p:cNvSpPr/>
            <p:nvPr/>
          </p:nvSpPr>
          <p:spPr bwMode="auto">
            <a:xfrm>
              <a:off x="5033077" y="2790392"/>
              <a:ext cx="1898864" cy="1389570"/>
            </a:xfrm>
            <a:custGeom>
              <a:avLst/>
              <a:gdLst>
                <a:gd name="T0" fmla="*/ 1407 w 2453"/>
                <a:gd name="T1" fmla="*/ 175 h 2140"/>
                <a:gd name="T2" fmla="*/ 1886 w 2453"/>
                <a:gd name="T3" fmla="*/ 1005 h 2140"/>
                <a:gd name="T4" fmla="*/ 2364 w 2453"/>
                <a:gd name="T5" fmla="*/ 1832 h 2140"/>
                <a:gd name="T6" fmla="*/ 2188 w 2453"/>
                <a:gd name="T7" fmla="*/ 2140 h 2140"/>
                <a:gd name="T8" fmla="*/ 1231 w 2453"/>
                <a:gd name="T9" fmla="*/ 2140 h 2140"/>
                <a:gd name="T10" fmla="*/ 276 w 2453"/>
                <a:gd name="T11" fmla="*/ 2140 h 2140"/>
                <a:gd name="T12" fmla="*/ 96 w 2453"/>
                <a:gd name="T13" fmla="*/ 1834 h 2140"/>
                <a:gd name="T14" fmla="*/ 575 w 2453"/>
                <a:gd name="T15" fmla="*/ 1005 h 2140"/>
                <a:gd name="T16" fmla="*/ 1052 w 2453"/>
                <a:gd name="T17" fmla="*/ 178 h 2140"/>
                <a:gd name="T18" fmla="*/ 1407 w 2453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0">
                  <a:moveTo>
                    <a:pt x="1407" y="175"/>
                  </a:moveTo>
                  <a:lnTo>
                    <a:pt x="1886" y="1005"/>
                  </a:lnTo>
                  <a:cubicBezTo>
                    <a:pt x="2045" y="1280"/>
                    <a:pt x="2205" y="1556"/>
                    <a:pt x="2364" y="1832"/>
                  </a:cubicBezTo>
                  <a:cubicBezTo>
                    <a:pt x="2453" y="2028"/>
                    <a:pt x="2396" y="2132"/>
                    <a:pt x="2188" y="2140"/>
                  </a:cubicBezTo>
                  <a:lnTo>
                    <a:pt x="1231" y="2140"/>
                  </a:lnTo>
                  <a:cubicBezTo>
                    <a:pt x="912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3" y="453"/>
                    <a:pt x="1052" y="178"/>
                  </a:cubicBezTo>
                  <a:cubicBezTo>
                    <a:pt x="1178" y="2"/>
                    <a:pt x="1296" y="0"/>
                    <a:pt x="1407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557547" y="3249645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03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01322" y="3002340"/>
            <a:ext cx="1898864" cy="1389570"/>
            <a:chOff x="6701322" y="2733250"/>
            <a:chExt cx="1898864" cy="1389570"/>
          </a:xfrm>
        </p:grpSpPr>
        <p:sp>
          <p:nvSpPr>
            <p:cNvPr id="51" name="Freeform 9"/>
            <p:cNvSpPr/>
            <p:nvPr/>
          </p:nvSpPr>
          <p:spPr bwMode="auto">
            <a:xfrm>
              <a:off x="6701322" y="2733250"/>
              <a:ext cx="1898864" cy="1389570"/>
            </a:xfrm>
            <a:custGeom>
              <a:avLst/>
              <a:gdLst>
                <a:gd name="T0" fmla="*/ 1408 w 2453"/>
                <a:gd name="T1" fmla="*/ 1966 h 2141"/>
                <a:gd name="T2" fmla="*/ 1886 w 2453"/>
                <a:gd name="T3" fmla="*/ 1136 h 2141"/>
                <a:gd name="T4" fmla="*/ 2364 w 2453"/>
                <a:gd name="T5" fmla="*/ 309 h 2141"/>
                <a:gd name="T6" fmla="*/ 2188 w 2453"/>
                <a:gd name="T7" fmla="*/ 0 h 2141"/>
                <a:gd name="T8" fmla="*/ 1231 w 2453"/>
                <a:gd name="T9" fmla="*/ 0 h 2141"/>
                <a:gd name="T10" fmla="*/ 276 w 2453"/>
                <a:gd name="T11" fmla="*/ 0 h 2141"/>
                <a:gd name="T12" fmla="*/ 96 w 2453"/>
                <a:gd name="T13" fmla="*/ 307 h 2141"/>
                <a:gd name="T14" fmla="*/ 575 w 2453"/>
                <a:gd name="T15" fmla="*/ 1136 h 2141"/>
                <a:gd name="T16" fmla="*/ 1052 w 2453"/>
                <a:gd name="T17" fmla="*/ 1963 h 2141"/>
                <a:gd name="T18" fmla="*/ 1408 w 2453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1">
                  <a:moveTo>
                    <a:pt x="1408" y="1966"/>
                  </a:moveTo>
                  <a:lnTo>
                    <a:pt x="1886" y="1136"/>
                  </a:lnTo>
                  <a:cubicBezTo>
                    <a:pt x="2046" y="861"/>
                    <a:pt x="2205" y="585"/>
                    <a:pt x="2364" y="309"/>
                  </a:cubicBezTo>
                  <a:cubicBezTo>
                    <a:pt x="2453" y="113"/>
                    <a:pt x="2396" y="9"/>
                    <a:pt x="2188" y="0"/>
                  </a:cubicBezTo>
                  <a:lnTo>
                    <a:pt x="1231" y="0"/>
                  </a:lnTo>
                  <a:cubicBezTo>
                    <a:pt x="912" y="0"/>
                    <a:pt x="594" y="0"/>
                    <a:pt x="276" y="0"/>
                  </a:cubicBezTo>
                  <a:cubicBezTo>
                    <a:pt x="61" y="21"/>
                    <a:pt x="0" y="123"/>
                    <a:pt x="96" y="307"/>
                  </a:cubicBezTo>
                  <a:lnTo>
                    <a:pt x="575" y="1136"/>
                  </a:lnTo>
                  <a:cubicBezTo>
                    <a:pt x="734" y="1412"/>
                    <a:pt x="893" y="1688"/>
                    <a:pt x="1052" y="1963"/>
                  </a:cubicBezTo>
                  <a:cubicBezTo>
                    <a:pt x="1178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232088" y="2780159"/>
              <a:ext cx="82266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04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69568" y="3059482"/>
            <a:ext cx="1898864" cy="1389570"/>
            <a:chOff x="8369568" y="2790392"/>
            <a:chExt cx="1898864" cy="1389570"/>
          </a:xfrm>
        </p:grpSpPr>
        <p:sp>
          <p:nvSpPr>
            <p:cNvPr id="54" name="Freeform 7"/>
            <p:cNvSpPr/>
            <p:nvPr/>
          </p:nvSpPr>
          <p:spPr bwMode="auto">
            <a:xfrm>
              <a:off x="8369568" y="2790392"/>
              <a:ext cx="1898864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6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936115" y="3249645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05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751486" y="4723417"/>
            <a:ext cx="2148696" cy="1047775"/>
            <a:chOff x="3751485" y="4454327"/>
            <a:chExt cx="3142089" cy="1047775"/>
          </a:xfrm>
        </p:grpSpPr>
        <p:sp>
          <p:nvSpPr>
            <p:cNvPr id="57" name="矩形 56"/>
            <p:cNvSpPr/>
            <p:nvPr/>
          </p:nvSpPr>
          <p:spPr>
            <a:xfrm>
              <a:off x="3751485" y="4778249"/>
              <a:ext cx="3142089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系统可以把邮件正文、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Excel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表格转换为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PDF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格式发送，并且可以为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PDF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添加密码、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水印。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801934" y="4454327"/>
              <a:ext cx="20140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 smtClean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PDF</a:t>
              </a:r>
              <a:r>
                <a:rPr lang="zh-CN" altLang="en-US" sz="1600" dirty="0" smtClean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密码保护</a:t>
              </a:r>
              <a:endParaRPr lang="zh-CN" altLang="en-US" sz="160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483807" y="1713589"/>
            <a:ext cx="2148696" cy="1258280"/>
            <a:chOff x="5483806" y="1218253"/>
            <a:chExt cx="3142089" cy="1258280"/>
          </a:xfrm>
        </p:grpSpPr>
        <p:sp>
          <p:nvSpPr>
            <p:cNvPr id="60" name="矩形 59"/>
            <p:cNvSpPr/>
            <p:nvPr/>
          </p:nvSpPr>
          <p:spPr>
            <a:xfrm>
              <a:off x="5483806" y="1542175"/>
              <a:ext cx="314208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支持为 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PDF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文件设置访问限制，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如 禁止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打印、禁止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复制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文件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内容等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，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防止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文件内容被滥用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91431" y="1218253"/>
              <a:ext cx="20703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dirty="0" smtClean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报表权限</a:t>
              </a:r>
              <a:r>
                <a:rPr lang="zh-CN" altLang="en-US" sz="160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设置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240190" y="4723417"/>
            <a:ext cx="2148696" cy="1047775"/>
            <a:chOff x="7240189" y="4454327"/>
            <a:chExt cx="3142089" cy="1047775"/>
          </a:xfrm>
        </p:grpSpPr>
        <p:sp>
          <p:nvSpPr>
            <p:cNvPr id="63" name="矩形 62"/>
            <p:cNvSpPr/>
            <p:nvPr/>
          </p:nvSpPr>
          <p:spPr>
            <a:xfrm>
              <a:off x="7240189" y="4778249"/>
              <a:ext cx="3142089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支持只发送查询结果的部分数据（如汇总信息），避免将完整数据集暴露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给收件人。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7273202" y="4454327"/>
              <a:ext cx="20703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文件内容可</a:t>
              </a:r>
              <a:r>
                <a:rPr lang="zh-CN" altLang="en-US" sz="1600" dirty="0" smtClean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控</a:t>
              </a:r>
              <a:endParaRPr lang="zh-CN" altLang="en-US" sz="160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804091" y="1713589"/>
            <a:ext cx="2297688" cy="1033027"/>
            <a:chOff x="8804091" y="1218253"/>
            <a:chExt cx="2297688" cy="1033027"/>
          </a:xfrm>
        </p:grpSpPr>
        <p:sp>
          <p:nvSpPr>
            <p:cNvPr id="66" name="矩形 65"/>
            <p:cNvSpPr/>
            <p:nvPr/>
          </p:nvSpPr>
          <p:spPr>
            <a:xfrm>
              <a:off x="8804091" y="1542175"/>
              <a:ext cx="2297688" cy="70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可将报表转换为带水印的图片文件，避免文件内容被随意修改或二次传播。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811714" y="1218253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水印图片报表</a:t>
              </a:r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267465" y="6494377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206863" y="568417"/>
            <a:ext cx="519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信息安全</a:t>
            </a:r>
            <a:r>
              <a:rPr lang="zh-CN" altLang="en-US" sz="2000" spc="3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：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构建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稳定可靠的保护机制</a:t>
            </a:r>
          </a:p>
        </p:txBody>
      </p:sp>
    </p:spTree>
    <p:extLst>
      <p:ext uri="{BB962C8B-B14F-4D97-AF65-F5344CB8AC3E}">
        <p14:creationId xmlns:p14="http://schemas.microsoft.com/office/powerpoint/2010/main" val="28169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540708"/>
            <a:ext cx="4903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3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报表审核功能，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确保报表的正确性</a:t>
            </a:r>
            <a:endParaRPr lang="zh-CN" altLang="en-US" sz="2000" spc="3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21110" y="1211099"/>
            <a:ext cx="4601496" cy="1823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为了保证信息推送的可靠性和正确性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</a:t>
            </a: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提供了报表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审核功能：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系统自动生成报表后，由审核人员对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报表数据进行人工确认，确保内容无误后，再由系统自动推送给相关人员或部门。</a:t>
            </a:r>
          </a:p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这样不仅保证了报表的正确性，也提升了报表处理的效率和安全性，避免了因数据错误带来的潜在风险。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37860" y="2026920"/>
            <a:ext cx="6088380" cy="3753871"/>
            <a:chOff x="1485899" y="2435456"/>
            <a:chExt cx="11509868" cy="3648821"/>
          </a:xfrm>
        </p:grpSpPr>
        <p:graphicFrame>
          <p:nvGraphicFramePr>
            <p:cNvPr id="9" name="图示 8"/>
            <p:cNvGraphicFramePr/>
            <p:nvPr>
              <p:extLst>
                <p:ext uri="{D42A27DB-BD31-4B8C-83A1-F6EECF244321}">
                  <p14:modId xmlns:p14="http://schemas.microsoft.com/office/powerpoint/2010/main" val="1169474794"/>
                </p:ext>
              </p:extLst>
            </p:nvPr>
          </p:nvGraphicFramePr>
          <p:xfrm>
            <a:off x="1485899" y="2435456"/>
            <a:ext cx="9513276" cy="36488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文本框 9"/>
            <p:cNvSpPr txBox="1"/>
            <p:nvPr/>
          </p:nvSpPr>
          <p:spPr>
            <a:xfrm>
              <a:off x="4410543" y="2931669"/>
              <a:ext cx="2874694" cy="508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系统自动生成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报表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285236" y="3942272"/>
              <a:ext cx="2557154" cy="92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由指定人员对报表内容进行审核</a:t>
              </a:r>
            </a:p>
            <a:p>
              <a:pPr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436416" y="5031241"/>
              <a:ext cx="2559351" cy="717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审核通过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后再由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系统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自动进行推送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8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45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48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7" name="iṡḻiďè"/>
          <p:cNvSpPr/>
          <p:nvPr/>
        </p:nvSpPr>
        <p:spPr bwMode="auto">
          <a:xfrm rot="17590292">
            <a:off x="2495652" y="241957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/>
          <p:nvPr/>
        </p:nvSpPr>
        <p:spPr bwMode="auto">
          <a:xfrm rot="17590292">
            <a:off x="1584123" y="193178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365369" y="2922840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PART 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7715" y="2959010"/>
            <a:ext cx="6543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3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不只是</a:t>
            </a:r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软件，更是一项持续的服务</a:t>
            </a:r>
          </a:p>
        </p:txBody>
      </p:sp>
      <p:sp>
        <p:nvSpPr>
          <p:cNvPr id="17" name="文本框 7"/>
          <p:cNvSpPr txBox="1"/>
          <p:nvPr/>
        </p:nvSpPr>
        <p:spPr>
          <a:xfrm>
            <a:off x="4807715" y="4303092"/>
            <a:ext cx="6667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选择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，您不仅获得了一款高效的工具，更获得了一支始终在您身边的服务团队。从技术支持到任务配置，再到功能迭代，我们持续陪伴并协助您解决问题，确保系统始终贴合业务发展，让价值不断延伸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/>
      <p:bldP spid="3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540708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1 </a:t>
            </a:r>
            <a:r>
              <a:rPr lang="zh-CN" altLang="en-US" sz="20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技术</a:t>
            </a:r>
            <a:r>
              <a:rPr lang="zh-CN" altLang="en-US" sz="20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支持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全程保障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 </a:t>
            </a:r>
            <a:endParaRPr lang="zh-CN" altLang="en-US" sz="2000" spc="3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06863" y="1161804"/>
            <a:ext cx="5667254" cy="380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服务有效期内，我们的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团队通过网络为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您提供全方位技术支持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874117" y="4217133"/>
            <a:ext cx="4158192" cy="1136818"/>
            <a:chOff x="6874117" y="4217133"/>
            <a:chExt cx="4158192" cy="1136818"/>
          </a:xfrm>
        </p:grpSpPr>
        <p:sp>
          <p:nvSpPr>
            <p:cNvPr id="9" name="圆角矩形 8"/>
            <p:cNvSpPr/>
            <p:nvPr/>
          </p:nvSpPr>
          <p:spPr>
            <a:xfrm>
              <a:off x="6874117" y="4217133"/>
              <a:ext cx="2516204" cy="113681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紧急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问题 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- 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电话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联系，立即处理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999354" y="4280112"/>
              <a:ext cx="1032955" cy="1010860"/>
              <a:chOff x="4433779" y="3350472"/>
              <a:chExt cx="1032955" cy="101086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4433779" y="3350472"/>
                <a:ext cx="1032955" cy="1010860"/>
              </a:xfrm>
              <a:prstGeom prst="ellipse">
                <a:avLst/>
              </a:prstGeom>
              <a:solidFill>
                <a:srgbClr val="F6F6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9868" y="3546475"/>
                <a:ext cx="460104" cy="618854"/>
              </a:xfrm>
              <a:prstGeom prst="rect">
                <a:avLst/>
              </a:prstGeom>
            </p:spPr>
          </p:pic>
        </p:grpSp>
      </p:grpSp>
      <p:grpSp>
        <p:nvGrpSpPr>
          <p:cNvPr id="38" name="组合 37"/>
          <p:cNvGrpSpPr/>
          <p:nvPr/>
        </p:nvGrpSpPr>
        <p:grpSpPr>
          <a:xfrm>
            <a:off x="1299465" y="1967941"/>
            <a:ext cx="7653497" cy="1125795"/>
            <a:chOff x="1206863" y="1967941"/>
            <a:chExt cx="7653497" cy="1125795"/>
          </a:xfrm>
        </p:grpSpPr>
        <p:grpSp>
          <p:nvGrpSpPr>
            <p:cNvPr id="31" name="组合 30"/>
            <p:cNvGrpSpPr/>
            <p:nvPr/>
          </p:nvGrpSpPr>
          <p:grpSpPr>
            <a:xfrm>
              <a:off x="1206863" y="1967941"/>
              <a:ext cx="6002538" cy="1125795"/>
              <a:chOff x="1206863" y="1967941"/>
              <a:chExt cx="6002538" cy="1125795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206863" y="1967941"/>
                <a:ext cx="2516204" cy="112579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非紧急问题 </a:t>
                </a:r>
                <a:r>
                  <a:rPr lang="en-US" altLang="zh-CN" sz="16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- </a:t>
                </a:r>
                <a:r>
                  <a:rPr lang="zh-CN" altLang="en-US" sz="16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通过 </a:t>
                </a:r>
                <a:r>
                  <a:rPr lang="en-US" altLang="zh-CN" sz="16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QQ</a:t>
                </a:r>
                <a:r>
                  <a:rPr lang="zh-CN" altLang="en-US" sz="16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、微信、邮件快速响应</a:t>
                </a: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4335679" y="2082876"/>
                <a:ext cx="1032955" cy="1010860"/>
                <a:chOff x="2798023" y="2487671"/>
                <a:chExt cx="1396180" cy="1356851"/>
              </a:xfrm>
            </p:grpSpPr>
            <p:sp>
              <p:nvSpPr>
                <p:cNvPr id="4" name="椭圆 3"/>
                <p:cNvSpPr/>
                <p:nvPr/>
              </p:nvSpPr>
              <p:spPr>
                <a:xfrm>
                  <a:off x="2798023" y="2487671"/>
                  <a:ext cx="1396180" cy="1356851"/>
                </a:xfrm>
                <a:prstGeom prst="ellipse">
                  <a:avLst/>
                </a:prstGeom>
                <a:solidFill>
                  <a:srgbClr val="F6F6F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49058" y="2735551"/>
                  <a:ext cx="694370" cy="812141"/>
                </a:xfrm>
                <a:prstGeom prst="rect">
                  <a:avLst/>
                </a:prstGeom>
              </p:spPr>
            </p:pic>
          </p:grpSp>
          <p:grpSp>
            <p:nvGrpSpPr>
              <p:cNvPr id="15" name="组合 14"/>
              <p:cNvGrpSpPr/>
              <p:nvPr/>
            </p:nvGrpSpPr>
            <p:grpSpPr>
              <a:xfrm>
                <a:off x="6203571" y="2122528"/>
                <a:ext cx="1005830" cy="971207"/>
                <a:chOff x="8828480" y="-165241"/>
                <a:chExt cx="2556387" cy="2477729"/>
              </a:xfrm>
              <a:solidFill>
                <a:schemeClr val="bg1"/>
              </a:solidFill>
            </p:grpSpPr>
            <p:sp>
              <p:nvSpPr>
                <p:cNvPr id="8" name="椭圆 7"/>
                <p:cNvSpPr/>
                <p:nvPr/>
              </p:nvSpPr>
              <p:spPr>
                <a:xfrm>
                  <a:off x="8828480" y="-165241"/>
                  <a:ext cx="2556387" cy="247772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61447" y="430443"/>
                  <a:ext cx="1693758" cy="1325241"/>
                </a:xfrm>
                <a:prstGeom prst="rect">
                  <a:avLst/>
                </a:prstGeom>
                <a:grpFill/>
              </p:spPr>
            </p:pic>
          </p:grpSp>
        </p:grpSp>
        <p:grpSp>
          <p:nvGrpSpPr>
            <p:cNvPr id="37" name="组合 36"/>
            <p:cNvGrpSpPr/>
            <p:nvPr/>
          </p:nvGrpSpPr>
          <p:grpSpPr>
            <a:xfrm>
              <a:off x="7854530" y="2122204"/>
              <a:ext cx="1005830" cy="971207"/>
              <a:chOff x="7854530" y="2122204"/>
              <a:chExt cx="1005830" cy="971207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7854530" y="2122204"/>
                <a:ext cx="1005830" cy="97120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7785" y="2323883"/>
                <a:ext cx="655927" cy="5678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17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540708"/>
            <a:ext cx="3134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 </a:t>
            </a:r>
            <a:r>
              <a:rPr lang="zh-CN" altLang="en-US" sz="20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专家协助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</a:t>
            </a:r>
            <a:r>
              <a:rPr lang="zh-CN" altLang="en-US" sz="2000" spc="3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轻松</a:t>
            </a:r>
            <a:r>
              <a:rPr lang="zh-CN" altLang="en-US" sz="2000" spc="3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配置</a:t>
            </a: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7" name="Freeform 14"/>
          <p:cNvSpPr/>
          <p:nvPr/>
        </p:nvSpPr>
        <p:spPr bwMode="auto">
          <a:xfrm rot="13500000">
            <a:off x="3656798" y="3415610"/>
            <a:ext cx="1227119" cy="2042165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30943" tIns="65472" rIns="130943" bIns="65472" numCol="1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5" kern="0" dirty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-30499" y="3185376"/>
            <a:ext cx="12529027" cy="3342148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0943" tIns="65472" rIns="130943" bIns="65472" numCol="1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5" kern="0" dirty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34" name="Group 19"/>
          <p:cNvGrpSpPr/>
          <p:nvPr/>
        </p:nvGrpSpPr>
        <p:grpSpPr>
          <a:xfrm>
            <a:off x="832733" y="4398690"/>
            <a:ext cx="1897436" cy="1377787"/>
            <a:chOff x="616792" y="2667382"/>
            <a:chExt cx="1405403" cy="103302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35" name="Rectangle 26"/>
            <p:cNvSpPr/>
            <p:nvPr/>
          </p:nvSpPr>
          <p:spPr bwMode="auto">
            <a:xfrm>
              <a:off x="616792" y="2954983"/>
              <a:ext cx="1405403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您只需提出需求，由我们的技术专家帮助您完成任务的配置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3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提出需求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7" name="Freeform 13"/>
          <p:cNvSpPr/>
          <p:nvPr/>
        </p:nvSpPr>
        <p:spPr bwMode="auto">
          <a:xfrm rot="5910658">
            <a:off x="8177362" y="3203874"/>
            <a:ext cx="1392162" cy="45954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30943" tIns="65472" rIns="130943" bIns="65472" numCol="1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5" kern="0" dirty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38" name="Group 129"/>
          <p:cNvGrpSpPr/>
          <p:nvPr/>
        </p:nvGrpSpPr>
        <p:grpSpPr>
          <a:xfrm>
            <a:off x="2955701" y="3040257"/>
            <a:ext cx="1846556" cy="1168718"/>
            <a:chOff x="695197" y="2546952"/>
            <a:chExt cx="1367717" cy="876268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39" name="Rectangle 26"/>
            <p:cNvSpPr/>
            <p:nvPr/>
          </p:nvSpPr>
          <p:spPr bwMode="auto">
            <a:xfrm>
              <a:off x="695197" y="2824382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技术专家在我们的测试环境上完成任务的配置</a:t>
              </a:r>
              <a:endPara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40" name="Rectangle 27"/>
            <p:cNvSpPr/>
            <p:nvPr/>
          </p:nvSpPr>
          <p:spPr bwMode="auto">
            <a:xfrm>
              <a:off x="699969" y="254695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任务配置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Group 132"/>
          <p:cNvGrpSpPr/>
          <p:nvPr/>
        </p:nvGrpSpPr>
        <p:grpSpPr>
          <a:xfrm>
            <a:off x="6559436" y="2535187"/>
            <a:ext cx="1840113" cy="1156827"/>
            <a:chOff x="696724" y="2667382"/>
            <a:chExt cx="1362945" cy="867353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2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我们把配置文件及操作手册发送给您，您仅需一键导入并进行测试，确认任务符合您的要求后上线运行即可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43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成果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交付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0" name="Group 141"/>
          <p:cNvGrpSpPr/>
          <p:nvPr/>
        </p:nvGrpSpPr>
        <p:grpSpPr>
          <a:xfrm>
            <a:off x="9864198" y="3793571"/>
            <a:ext cx="2024125" cy="1169006"/>
            <a:chOff x="599144" y="2667382"/>
            <a:chExt cx="1499240" cy="876485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51" name="Rectangle 26"/>
            <p:cNvSpPr/>
            <p:nvPr/>
          </p:nvSpPr>
          <p:spPr bwMode="auto">
            <a:xfrm>
              <a:off x="599144" y="2953354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我们会把配置的全程同步录制成视频，并进行详细讲解，方便您复盘和学习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配置过程透明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417626" y="3338077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54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6" name="Freeform 7"/>
          <p:cNvSpPr>
            <a:spLocks noEditPoints="1"/>
          </p:cNvSpPr>
          <p:nvPr/>
        </p:nvSpPr>
        <p:spPr bwMode="auto">
          <a:xfrm>
            <a:off x="1624393" y="3562251"/>
            <a:ext cx="404455" cy="370219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5" kern="0" dirty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862350" y="3338077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58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0" name="Freeform 8"/>
          <p:cNvSpPr>
            <a:spLocks noEditPoints="1"/>
          </p:cNvSpPr>
          <p:nvPr/>
        </p:nvSpPr>
        <p:spPr bwMode="auto">
          <a:xfrm>
            <a:off x="5182627" y="3546432"/>
            <a:ext cx="272604" cy="401279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5" kern="0" dirty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8469770" y="2240121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66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Freeform 9"/>
          <p:cNvSpPr>
            <a:spLocks noEditPoints="1"/>
          </p:cNvSpPr>
          <p:nvPr/>
        </p:nvSpPr>
        <p:spPr bwMode="auto">
          <a:xfrm>
            <a:off x="8719605" y="2499862"/>
            <a:ext cx="355999" cy="263183"/>
          </a:xfrm>
          <a:custGeom>
            <a:avLst/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5" kern="0" dirty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206863" y="1161804"/>
            <a:ext cx="7004264" cy="380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对于复杂的任务，您只需要梳理好需求，把配置工作交给我们的技术专家来完成。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0502586" y="2766813"/>
            <a:ext cx="817991" cy="817989"/>
            <a:chOff x="10502586" y="2766813"/>
            <a:chExt cx="817991" cy="817989"/>
          </a:xfrm>
        </p:grpSpPr>
        <p:grpSp>
          <p:nvGrpSpPr>
            <p:cNvPr id="73" name="组合 72"/>
            <p:cNvGrpSpPr/>
            <p:nvPr/>
          </p:nvGrpSpPr>
          <p:grpSpPr>
            <a:xfrm>
              <a:off x="10502586" y="2766813"/>
              <a:ext cx="817991" cy="817989"/>
              <a:chOff x="304800" y="673100"/>
              <a:chExt cx="4000500" cy="4000500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74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400" kern="0" dirty="0"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5564" y="2893787"/>
              <a:ext cx="563513" cy="563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4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7" grpId="0" animBg="1"/>
      <p:bldP spid="56" grpId="0" animBg="1"/>
      <p:bldP spid="60" grpId="0" animBg="1"/>
      <p:bldP spid="68" grpId="0" animBg="1"/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540708"/>
            <a:ext cx="3134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3 </a:t>
            </a:r>
            <a:r>
              <a:rPr lang="zh-CN" altLang="en-US" sz="20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客户需求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，优先响应</a:t>
            </a:r>
            <a:endParaRPr lang="zh-CN" altLang="en-US" sz="2000" spc="3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493413" y="3160398"/>
            <a:ext cx="5673352" cy="1577857"/>
            <a:chOff x="6153150" y="3105150"/>
            <a:chExt cx="4488460" cy="1333500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153150" y="3105150"/>
              <a:ext cx="44884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6153150" y="4438650"/>
              <a:ext cx="44884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997285" y="1161804"/>
            <a:ext cx="7213842" cy="3077687"/>
            <a:chOff x="997285" y="1161804"/>
            <a:chExt cx="7213842" cy="3077687"/>
          </a:xfrm>
        </p:grpSpPr>
        <p:sp>
          <p:nvSpPr>
            <p:cNvPr id="79" name="文本框 78"/>
            <p:cNvSpPr txBox="1"/>
            <p:nvPr/>
          </p:nvSpPr>
          <p:spPr>
            <a:xfrm>
              <a:off x="1206863" y="1161804"/>
              <a:ext cx="7004264" cy="355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您提出的功能需求，我们将优先安排评估和开发。</a:t>
              </a:r>
              <a:endParaRPr lang="en-US" altLang="zh-CN" sz="15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285" y="2136821"/>
              <a:ext cx="2557634" cy="210267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5474941" y="1835219"/>
            <a:ext cx="5553279" cy="1255537"/>
            <a:chOff x="5899812" y="1835219"/>
            <a:chExt cx="4763631" cy="1255537"/>
          </a:xfrm>
        </p:grpSpPr>
        <p:grpSp>
          <p:nvGrpSpPr>
            <p:cNvPr id="48" name="组合 47"/>
            <p:cNvGrpSpPr/>
            <p:nvPr/>
          </p:nvGrpSpPr>
          <p:grpSpPr>
            <a:xfrm>
              <a:off x="6433502" y="1855370"/>
              <a:ext cx="4229941" cy="1235386"/>
              <a:chOff x="2486796" y="2343753"/>
              <a:chExt cx="4229941" cy="1235386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2486796" y="2343753"/>
                <a:ext cx="3585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客户新需求将被优先安排开发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2486796" y="2687228"/>
                <a:ext cx="4229941" cy="89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我们重视每一位客户的业务需求，针对客户提出的新功能或改进建议，会优先安排研发和交付，确保系统能够快速匹配业务变化。</a:t>
                </a:r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9812" y="1835219"/>
              <a:ext cx="533400" cy="56197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5536997" y="3328637"/>
            <a:ext cx="5629767" cy="1294752"/>
            <a:chOff x="5961869" y="3328637"/>
            <a:chExt cx="4701574" cy="1294752"/>
          </a:xfrm>
        </p:grpSpPr>
        <p:grpSp>
          <p:nvGrpSpPr>
            <p:cNvPr id="63" name="组合 62"/>
            <p:cNvGrpSpPr/>
            <p:nvPr/>
          </p:nvGrpSpPr>
          <p:grpSpPr>
            <a:xfrm>
              <a:off x="6433502" y="3388003"/>
              <a:ext cx="4229941" cy="1235386"/>
              <a:chOff x="2486796" y="2343753"/>
              <a:chExt cx="4229941" cy="1235386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2486796" y="2343753"/>
                <a:ext cx="38835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持续优化产品，紧贴客户业务发展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2486796" y="2687228"/>
                <a:ext cx="4229941" cy="89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EasySQLMAIL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会根据客户反馈和行业趋势不断升级优化功能，帮助客户始终保持系统的先进性和实用性，支持企业业务的持续成长。</a:t>
                </a:r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1869" y="3328637"/>
              <a:ext cx="471343" cy="462208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5515204" y="4994527"/>
            <a:ext cx="5753160" cy="989806"/>
            <a:chOff x="5940075" y="4994527"/>
            <a:chExt cx="5513016" cy="989806"/>
          </a:xfrm>
        </p:grpSpPr>
        <p:grpSp>
          <p:nvGrpSpPr>
            <p:cNvPr id="70" name="组合 69"/>
            <p:cNvGrpSpPr/>
            <p:nvPr/>
          </p:nvGrpSpPr>
          <p:grpSpPr>
            <a:xfrm>
              <a:off x="6433502" y="4994527"/>
              <a:ext cx="5019589" cy="989806"/>
              <a:chOff x="2486796" y="2343753"/>
              <a:chExt cx="5019589" cy="989806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2486796" y="2343753"/>
                <a:ext cx="5019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EasySQLMAIL </a:t>
                </a:r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不仅</a:t>
                </a: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是工具，更是长期服务伙伴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2486796" y="2687228"/>
                <a:ext cx="4789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我们不仅提供一款软件，更提供持续的技术支持与服务，陪伴客户一起应对挑战、提升效率，实现长期的价值共赢。</a:t>
                </a:r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0075" y="5012999"/>
              <a:ext cx="514929" cy="428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6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45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48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7" name="iṡḻiďè"/>
          <p:cNvSpPr/>
          <p:nvPr/>
        </p:nvSpPr>
        <p:spPr bwMode="auto">
          <a:xfrm rot="17590292">
            <a:off x="2495652" y="241957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/>
          <p:nvPr/>
        </p:nvSpPr>
        <p:spPr bwMode="auto">
          <a:xfrm rot="17590292">
            <a:off x="1584123" y="193178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365369" y="2922840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PART 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06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7715" y="2959010"/>
            <a:ext cx="6922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spc="3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未来可</a:t>
            </a:r>
            <a:r>
              <a:rPr lang="zh-CN" altLang="en-US" sz="36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期：</a:t>
            </a:r>
            <a:r>
              <a:rPr lang="en-US" altLang="zh-CN" sz="3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未来的</a:t>
            </a:r>
            <a:r>
              <a:rPr lang="zh-CN" altLang="en-US" sz="3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发展方向</a:t>
            </a:r>
            <a:endParaRPr lang="zh-CN" altLang="en-US" sz="36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4868566" y="4153112"/>
            <a:ext cx="63183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随着企业数字化程度不断加深，业务需求也在快速演变。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将不断突破现有边界，持续扩展产品能力。我们致力于让系统不仅能解决今天的问题，更能成为企业未来发展的助力。</a:t>
            </a:r>
          </a:p>
        </p:txBody>
      </p:sp>
    </p:spTree>
    <p:extLst>
      <p:ext uri="{BB962C8B-B14F-4D97-AF65-F5344CB8AC3E}">
        <p14:creationId xmlns:p14="http://schemas.microsoft.com/office/powerpoint/2010/main" val="32713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/>
      <p:bldP spid="35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540708"/>
            <a:ext cx="5123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1 </a:t>
            </a:r>
            <a:r>
              <a:rPr lang="zh-CN" altLang="en-US" sz="20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工作</a:t>
            </a:r>
            <a:r>
              <a:rPr lang="zh-CN" altLang="en-US" sz="2000" spc="3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流自动化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，让系统真正“动”起来</a:t>
            </a: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10102" y="1161804"/>
            <a:ext cx="10813821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未来，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将不仅限于报表生成和消息推送，还将具备自动处理业务流程的能力。通过灵活的工作流配置，系统可以自动完成多步骤任务，减少人工介入，提升效率与准确性。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032844" y="2978361"/>
            <a:ext cx="1513668" cy="1953874"/>
          </a:xfrm>
          <a:custGeom>
            <a:avLst/>
            <a:gdLst>
              <a:gd name="connsiteX0" fmla="*/ 0 w 1513668"/>
              <a:gd name="connsiteY0" fmla="*/ 151367 h 1953874"/>
              <a:gd name="connsiteX1" fmla="*/ 151367 w 1513668"/>
              <a:gd name="connsiteY1" fmla="*/ 0 h 1953874"/>
              <a:gd name="connsiteX2" fmla="*/ 1362301 w 1513668"/>
              <a:gd name="connsiteY2" fmla="*/ 0 h 1953874"/>
              <a:gd name="connsiteX3" fmla="*/ 1513668 w 1513668"/>
              <a:gd name="connsiteY3" fmla="*/ 151367 h 1953874"/>
              <a:gd name="connsiteX4" fmla="*/ 1513668 w 1513668"/>
              <a:gd name="connsiteY4" fmla="*/ 1802507 h 1953874"/>
              <a:gd name="connsiteX5" fmla="*/ 1362301 w 1513668"/>
              <a:gd name="connsiteY5" fmla="*/ 1953874 h 1953874"/>
              <a:gd name="connsiteX6" fmla="*/ 151367 w 1513668"/>
              <a:gd name="connsiteY6" fmla="*/ 1953874 h 1953874"/>
              <a:gd name="connsiteX7" fmla="*/ 0 w 1513668"/>
              <a:gd name="connsiteY7" fmla="*/ 1802507 h 1953874"/>
              <a:gd name="connsiteX8" fmla="*/ 0 w 1513668"/>
              <a:gd name="connsiteY8" fmla="*/ 151367 h 195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668" h="1953874">
                <a:moveTo>
                  <a:pt x="0" y="151367"/>
                </a:moveTo>
                <a:cubicBezTo>
                  <a:pt x="0" y="67769"/>
                  <a:pt x="67769" y="0"/>
                  <a:pt x="151367" y="0"/>
                </a:cubicBezTo>
                <a:lnTo>
                  <a:pt x="1362301" y="0"/>
                </a:lnTo>
                <a:cubicBezTo>
                  <a:pt x="1445899" y="0"/>
                  <a:pt x="1513668" y="67769"/>
                  <a:pt x="1513668" y="151367"/>
                </a:cubicBezTo>
                <a:lnTo>
                  <a:pt x="1513668" y="1802507"/>
                </a:lnTo>
                <a:cubicBezTo>
                  <a:pt x="1513668" y="1886105"/>
                  <a:pt x="1445899" y="1953874"/>
                  <a:pt x="1362301" y="1953874"/>
                </a:cubicBezTo>
                <a:lnTo>
                  <a:pt x="151367" y="1953874"/>
                </a:lnTo>
                <a:cubicBezTo>
                  <a:pt x="67769" y="1953874"/>
                  <a:pt x="0" y="1886105"/>
                  <a:pt x="0" y="1802507"/>
                </a:cubicBezTo>
                <a:lnTo>
                  <a:pt x="0" y="151367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674" tIns="97674" rIns="97674" bIns="9767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kern="1200" spc="3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监控指定的告警表</a:t>
            </a:r>
            <a:endParaRPr lang="zh-CN" altLang="en-US" sz="1400" kern="1200" spc="3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03054" y="2966533"/>
            <a:ext cx="2270662" cy="1953874"/>
            <a:chOff x="3074898" y="2825965"/>
            <a:chExt cx="2270662" cy="1953874"/>
          </a:xfrm>
        </p:grpSpPr>
        <p:sp>
          <p:nvSpPr>
            <p:cNvPr id="11" name="任意多边形 10"/>
            <p:cNvSpPr/>
            <p:nvPr/>
          </p:nvSpPr>
          <p:spPr>
            <a:xfrm>
              <a:off x="3831892" y="2825965"/>
              <a:ext cx="1513668" cy="1953874"/>
            </a:xfrm>
            <a:custGeom>
              <a:avLst/>
              <a:gdLst>
                <a:gd name="connsiteX0" fmla="*/ 0 w 1513668"/>
                <a:gd name="connsiteY0" fmla="*/ 151367 h 1953874"/>
                <a:gd name="connsiteX1" fmla="*/ 151367 w 1513668"/>
                <a:gd name="connsiteY1" fmla="*/ 0 h 1953874"/>
                <a:gd name="connsiteX2" fmla="*/ 1362301 w 1513668"/>
                <a:gd name="connsiteY2" fmla="*/ 0 h 1953874"/>
                <a:gd name="connsiteX3" fmla="*/ 1513668 w 1513668"/>
                <a:gd name="connsiteY3" fmla="*/ 151367 h 1953874"/>
                <a:gd name="connsiteX4" fmla="*/ 1513668 w 1513668"/>
                <a:gd name="connsiteY4" fmla="*/ 1802507 h 1953874"/>
                <a:gd name="connsiteX5" fmla="*/ 1362301 w 1513668"/>
                <a:gd name="connsiteY5" fmla="*/ 1953874 h 1953874"/>
                <a:gd name="connsiteX6" fmla="*/ 151367 w 1513668"/>
                <a:gd name="connsiteY6" fmla="*/ 1953874 h 1953874"/>
                <a:gd name="connsiteX7" fmla="*/ 0 w 1513668"/>
                <a:gd name="connsiteY7" fmla="*/ 1802507 h 1953874"/>
                <a:gd name="connsiteX8" fmla="*/ 0 w 1513668"/>
                <a:gd name="connsiteY8" fmla="*/ 151367 h 195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668" h="1953874">
                  <a:moveTo>
                    <a:pt x="0" y="151367"/>
                  </a:moveTo>
                  <a:cubicBezTo>
                    <a:pt x="0" y="67769"/>
                    <a:pt x="67769" y="0"/>
                    <a:pt x="151367" y="0"/>
                  </a:cubicBezTo>
                  <a:lnTo>
                    <a:pt x="1362301" y="0"/>
                  </a:lnTo>
                  <a:cubicBezTo>
                    <a:pt x="1445899" y="0"/>
                    <a:pt x="1513668" y="67769"/>
                    <a:pt x="1513668" y="151367"/>
                  </a:cubicBezTo>
                  <a:lnTo>
                    <a:pt x="1513668" y="1802507"/>
                  </a:lnTo>
                  <a:cubicBezTo>
                    <a:pt x="1513668" y="1886105"/>
                    <a:pt x="1445899" y="1953874"/>
                    <a:pt x="1362301" y="1953874"/>
                  </a:cubicBezTo>
                  <a:lnTo>
                    <a:pt x="151367" y="1953874"/>
                  </a:lnTo>
                  <a:cubicBezTo>
                    <a:pt x="67769" y="1953874"/>
                    <a:pt x="0" y="1886105"/>
                    <a:pt x="0" y="1802507"/>
                  </a:cubicBezTo>
                  <a:lnTo>
                    <a:pt x="0" y="151367"/>
                  </a:lnTo>
                  <a:close/>
                </a:path>
              </a:pathLst>
            </a:custGeom>
            <a:solidFill>
              <a:schemeClr val="tx2">
                <a:lumMod val="75000"/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674" tIns="97674" rIns="97674" bIns="9767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spc="3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责任人处理</a:t>
              </a:r>
              <a:r>
                <a:rPr lang="zh-CN" altLang="en-US" sz="1400" spc="3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完告警后在企业微信中填写告警原因和处理结果并提交</a:t>
              </a:r>
              <a:endParaRPr lang="zh-CN" altLang="en-US" sz="1400" kern="1200" spc="3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21599157">
              <a:off x="3074898" y="3471852"/>
              <a:ext cx="641810" cy="655626"/>
            </a:xfrm>
            <a:custGeom>
              <a:avLst/>
              <a:gdLst>
                <a:gd name="connsiteX0" fmla="*/ 0 w 650607"/>
                <a:gd name="connsiteY0" fmla="*/ 75078 h 375389"/>
                <a:gd name="connsiteX1" fmla="*/ 462913 w 650607"/>
                <a:gd name="connsiteY1" fmla="*/ 75078 h 375389"/>
                <a:gd name="connsiteX2" fmla="*/ 462913 w 650607"/>
                <a:gd name="connsiteY2" fmla="*/ 0 h 375389"/>
                <a:gd name="connsiteX3" fmla="*/ 650607 w 650607"/>
                <a:gd name="connsiteY3" fmla="*/ 187695 h 375389"/>
                <a:gd name="connsiteX4" fmla="*/ 462913 w 650607"/>
                <a:gd name="connsiteY4" fmla="*/ 375389 h 375389"/>
                <a:gd name="connsiteX5" fmla="*/ 462913 w 650607"/>
                <a:gd name="connsiteY5" fmla="*/ 300311 h 375389"/>
                <a:gd name="connsiteX6" fmla="*/ 0 w 650607"/>
                <a:gd name="connsiteY6" fmla="*/ 300311 h 375389"/>
                <a:gd name="connsiteX7" fmla="*/ 0 w 650607"/>
                <a:gd name="connsiteY7" fmla="*/ 75078 h 37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607" h="375389">
                  <a:moveTo>
                    <a:pt x="0" y="75078"/>
                  </a:moveTo>
                  <a:lnTo>
                    <a:pt x="462913" y="75078"/>
                  </a:lnTo>
                  <a:lnTo>
                    <a:pt x="462913" y="0"/>
                  </a:lnTo>
                  <a:lnTo>
                    <a:pt x="650607" y="187695"/>
                  </a:lnTo>
                  <a:lnTo>
                    <a:pt x="462913" y="375389"/>
                  </a:lnTo>
                  <a:lnTo>
                    <a:pt x="462913" y="300311"/>
                  </a:lnTo>
                  <a:lnTo>
                    <a:pt x="0" y="300311"/>
                  </a:lnTo>
                  <a:lnTo>
                    <a:pt x="0" y="750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5078" rIns="112617" bIns="75077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604266" y="2991504"/>
            <a:ext cx="2219658" cy="1967796"/>
            <a:chOff x="9604266" y="2854344"/>
            <a:chExt cx="2219658" cy="1967796"/>
          </a:xfrm>
        </p:grpSpPr>
        <p:grpSp>
          <p:nvGrpSpPr>
            <p:cNvPr id="4" name="组合 3"/>
            <p:cNvGrpSpPr/>
            <p:nvPr/>
          </p:nvGrpSpPr>
          <p:grpSpPr>
            <a:xfrm>
              <a:off x="9629311" y="2854344"/>
              <a:ext cx="2194613" cy="1953874"/>
              <a:chOff x="7024353" y="2822115"/>
              <a:chExt cx="2194613" cy="1953874"/>
            </a:xfrm>
          </p:grpSpPr>
          <p:sp>
            <p:nvSpPr>
              <p:cNvPr id="13" name="任意多边形 12"/>
              <p:cNvSpPr/>
              <p:nvPr/>
            </p:nvSpPr>
            <p:spPr>
              <a:xfrm rot="21599157">
                <a:off x="7024353" y="3487868"/>
                <a:ext cx="696953" cy="655626"/>
              </a:xfrm>
              <a:custGeom>
                <a:avLst/>
                <a:gdLst>
                  <a:gd name="connsiteX0" fmla="*/ 0 w 650607"/>
                  <a:gd name="connsiteY0" fmla="*/ 75078 h 375389"/>
                  <a:gd name="connsiteX1" fmla="*/ 462913 w 650607"/>
                  <a:gd name="connsiteY1" fmla="*/ 75078 h 375389"/>
                  <a:gd name="connsiteX2" fmla="*/ 462913 w 650607"/>
                  <a:gd name="connsiteY2" fmla="*/ 0 h 375389"/>
                  <a:gd name="connsiteX3" fmla="*/ 650607 w 650607"/>
                  <a:gd name="connsiteY3" fmla="*/ 187695 h 375389"/>
                  <a:gd name="connsiteX4" fmla="*/ 462913 w 650607"/>
                  <a:gd name="connsiteY4" fmla="*/ 375389 h 375389"/>
                  <a:gd name="connsiteX5" fmla="*/ 462913 w 650607"/>
                  <a:gd name="connsiteY5" fmla="*/ 300311 h 375389"/>
                  <a:gd name="connsiteX6" fmla="*/ 0 w 650607"/>
                  <a:gd name="connsiteY6" fmla="*/ 300311 h 375389"/>
                  <a:gd name="connsiteX7" fmla="*/ 0 w 650607"/>
                  <a:gd name="connsiteY7" fmla="*/ 75078 h 37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607" h="375389">
                    <a:moveTo>
                      <a:pt x="0" y="75078"/>
                    </a:moveTo>
                    <a:lnTo>
                      <a:pt x="462913" y="75078"/>
                    </a:lnTo>
                    <a:lnTo>
                      <a:pt x="462913" y="0"/>
                    </a:lnTo>
                    <a:lnTo>
                      <a:pt x="650607" y="187695"/>
                    </a:lnTo>
                    <a:lnTo>
                      <a:pt x="462913" y="375389"/>
                    </a:lnTo>
                    <a:lnTo>
                      <a:pt x="462913" y="300311"/>
                    </a:lnTo>
                    <a:lnTo>
                      <a:pt x="0" y="300311"/>
                    </a:lnTo>
                    <a:lnTo>
                      <a:pt x="0" y="750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75078" rIns="112617" bIns="75077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2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7787605" y="2822115"/>
                <a:ext cx="1431361" cy="1953874"/>
              </a:xfrm>
              <a:custGeom>
                <a:avLst/>
                <a:gdLst>
                  <a:gd name="connsiteX0" fmla="*/ 0 w 1513668"/>
                  <a:gd name="connsiteY0" fmla="*/ 151367 h 1953874"/>
                  <a:gd name="connsiteX1" fmla="*/ 151367 w 1513668"/>
                  <a:gd name="connsiteY1" fmla="*/ 0 h 1953874"/>
                  <a:gd name="connsiteX2" fmla="*/ 1362301 w 1513668"/>
                  <a:gd name="connsiteY2" fmla="*/ 0 h 1953874"/>
                  <a:gd name="connsiteX3" fmla="*/ 1513668 w 1513668"/>
                  <a:gd name="connsiteY3" fmla="*/ 151367 h 1953874"/>
                  <a:gd name="connsiteX4" fmla="*/ 1513668 w 1513668"/>
                  <a:gd name="connsiteY4" fmla="*/ 1802507 h 1953874"/>
                  <a:gd name="connsiteX5" fmla="*/ 1362301 w 1513668"/>
                  <a:gd name="connsiteY5" fmla="*/ 1953874 h 1953874"/>
                  <a:gd name="connsiteX6" fmla="*/ 151367 w 1513668"/>
                  <a:gd name="connsiteY6" fmla="*/ 1953874 h 1953874"/>
                  <a:gd name="connsiteX7" fmla="*/ 0 w 1513668"/>
                  <a:gd name="connsiteY7" fmla="*/ 1802507 h 1953874"/>
                  <a:gd name="connsiteX8" fmla="*/ 0 w 1513668"/>
                  <a:gd name="connsiteY8" fmla="*/ 151367 h 195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668" h="1953874">
                    <a:moveTo>
                      <a:pt x="0" y="151367"/>
                    </a:moveTo>
                    <a:cubicBezTo>
                      <a:pt x="0" y="67769"/>
                      <a:pt x="67769" y="0"/>
                      <a:pt x="151367" y="0"/>
                    </a:cubicBezTo>
                    <a:lnTo>
                      <a:pt x="1362301" y="0"/>
                    </a:lnTo>
                    <a:cubicBezTo>
                      <a:pt x="1445899" y="0"/>
                      <a:pt x="1513668" y="67769"/>
                      <a:pt x="1513668" y="151367"/>
                    </a:cubicBezTo>
                    <a:lnTo>
                      <a:pt x="1513668" y="1802507"/>
                    </a:lnTo>
                    <a:cubicBezTo>
                      <a:pt x="1513668" y="1886105"/>
                      <a:pt x="1445899" y="1953874"/>
                      <a:pt x="1362301" y="1953874"/>
                    </a:cubicBezTo>
                    <a:lnTo>
                      <a:pt x="151367" y="1953874"/>
                    </a:lnTo>
                    <a:cubicBezTo>
                      <a:pt x="67769" y="1953874"/>
                      <a:pt x="0" y="1886105"/>
                      <a:pt x="0" y="1802507"/>
                    </a:cubicBezTo>
                    <a:lnTo>
                      <a:pt x="0" y="151367"/>
                    </a:ln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914" tIns="112914" rIns="112914" bIns="112914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spc="3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系统把处理过程保存到历史表备查</a:t>
                </a:r>
                <a:endParaRPr lang="en-US" altLang="zh-CN" sz="1400" spc="3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CN" sz="1400" spc="3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spc="3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流程</a:t>
                </a:r>
                <a:r>
                  <a:rPr lang="zh-CN" altLang="en-US" sz="1400" kern="1200" spc="3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结束</a:t>
                </a:r>
                <a:endParaRPr lang="zh-CN" altLang="en-US" sz="1400" kern="1200" spc="3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9604266" y="4175809"/>
              <a:ext cx="736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告警已解除</a:t>
              </a:r>
            </a:p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010103" y="2407390"/>
            <a:ext cx="632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案例：自动监控告警信息并通过企业微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信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发起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告警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处理流程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670236" y="2991504"/>
            <a:ext cx="2270662" cy="1953874"/>
            <a:chOff x="3074898" y="2825965"/>
            <a:chExt cx="2270662" cy="1953874"/>
          </a:xfrm>
        </p:grpSpPr>
        <p:sp>
          <p:nvSpPr>
            <p:cNvPr id="34" name="任意多边形 33"/>
            <p:cNvSpPr/>
            <p:nvPr/>
          </p:nvSpPr>
          <p:spPr>
            <a:xfrm>
              <a:off x="3831892" y="2825965"/>
              <a:ext cx="1513668" cy="1953874"/>
            </a:xfrm>
            <a:custGeom>
              <a:avLst/>
              <a:gdLst>
                <a:gd name="connsiteX0" fmla="*/ 0 w 1513668"/>
                <a:gd name="connsiteY0" fmla="*/ 151367 h 1953874"/>
                <a:gd name="connsiteX1" fmla="*/ 151367 w 1513668"/>
                <a:gd name="connsiteY1" fmla="*/ 0 h 1953874"/>
                <a:gd name="connsiteX2" fmla="*/ 1362301 w 1513668"/>
                <a:gd name="connsiteY2" fmla="*/ 0 h 1953874"/>
                <a:gd name="connsiteX3" fmla="*/ 1513668 w 1513668"/>
                <a:gd name="connsiteY3" fmla="*/ 151367 h 1953874"/>
                <a:gd name="connsiteX4" fmla="*/ 1513668 w 1513668"/>
                <a:gd name="connsiteY4" fmla="*/ 1802507 h 1953874"/>
                <a:gd name="connsiteX5" fmla="*/ 1362301 w 1513668"/>
                <a:gd name="connsiteY5" fmla="*/ 1953874 h 1953874"/>
                <a:gd name="connsiteX6" fmla="*/ 151367 w 1513668"/>
                <a:gd name="connsiteY6" fmla="*/ 1953874 h 1953874"/>
                <a:gd name="connsiteX7" fmla="*/ 0 w 1513668"/>
                <a:gd name="connsiteY7" fmla="*/ 1802507 h 1953874"/>
                <a:gd name="connsiteX8" fmla="*/ 0 w 1513668"/>
                <a:gd name="connsiteY8" fmla="*/ 151367 h 195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668" h="1953874">
                  <a:moveTo>
                    <a:pt x="0" y="151367"/>
                  </a:moveTo>
                  <a:cubicBezTo>
                    <a:pt x="0" y="67769"/>
                    <a:pt x="67769" y="0"/>
                    <a:pt x="151367" y="0"/>
                  </a:cubicBezTo>
                  <a:lnTo>
                    <a:pt x="1362301" y="0"/>
                  </a:lnTo>
                  <a:cubicBezTo>
                    <a:pt x="1445899" y="0"/>
                    <a:pt x="1513668" y="67769"/>
                    <a:pt x="1513668" y="151367"/>
                  </a:cubicBezTo>
                  <a:lnTo>
                    <a:pt x="1513668" y="1802507"/>
                  </a:lnTo>
                  <a:cubicBezTo>
                    <a:pt x="1513668" y="1886105"/>
                    <a:pt x="1445899" y="1953874"/>
                    <a:pt x="1362301" y="1953874"/>
                  </a:cubicBezTo>
                  <a:lnTo>
                    <a:pt x="151367" y="1953874"/>
                  </a:lnTo>
                  <a:cubicBezTo>
                    <a:pt x="67769" y="1953874"/>
                    <a:pt x="0" y="1886105"/>
                    <a:pt x="0" y="1802507"/>
                  </a:cubicBezTo>
                  <a:lnTo>
                    <a:pt x="0" y="151367"/>
                  </a:ln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674" tIns="97674" rIns="97674" bIns="9767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kern="1200" spc="3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出现告警时</a:t>
              </a:r>
              <a:endParaRPr lang="en-US" altLang="zh-CN" sz="1400" kern="1200" spc="3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kern="1200" spc="3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通过企业微信自动发起告警处理流程，并自动关注流程动态</a:t>
              </a:r>
              <a:endParaRPr lang="zh-CN" altLang="en-US" sz="1400" kern="1200" spc="3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1599157">
              <a:off x="3074898" y="3471852"/>
              <a:ext cx="641810" cy="655626"/>
            </a:xfrm>
            <a:custGeom>
              <a:avLst/>
              <a:gdLst>
                <a:gd name="connsiteX0" fmla="*/ 0 w 650607"/>
                <a:gd name="connsiteY0" fmla="*/ 75078 h 375389"/>
                <a:gd name="connsiteX1" fmla="*/ 462913 w 650607"/>
                <a:gd name="connsiteY1" fmla="*/ 75078 h 375389"/>
                <a:gd name="connsiteX2" fmla="*/ 462913 w 650607"/>
                <a:gd name="connsiteY2" fmla="*/ 0 h 375389"/>
                <a:gd name="connsiteX3" fmla="*/ 650607 w 650607"/>
                <a:gd name="connsiteY3" fmla="*/ 187695 h 375389"/>
                <a:gd name="connsiteX4" fmla="*/ 462913 w 650607"/>
                <a:gd name="connsiteY4" fmla="*/ 375389 h 375389"/>
                <a:gd name="connsiteX5" fmla="*/ 462913 w 650607"/>
                <a:gd name="connsiteY5" fmla="*/ 300311 h 375389"/>
                <a:gd name="connsiteX6" fmla="*/ 0 w 650607"/>
                <a:gd name="connsiteY6" fmla="*/ 300311 h 375389"/>
                <a:gd name="connsiteX7" fmla="*/ 0 w 650607"/>
                <a:gd name="connsiteY7" fmla="*/ 75078 h 37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607" h="375389">
                  <a:moveTo>
                    <a:pt x="0" y="75078"/>
                  </a:moveTo>
                  <a:lnTo>
                    <a:pt x="462913" y="75078"/>
                  </a:lnTo>
                  <a:lnTo>
                    <a:pt x="462913" y="0"/>
                  </a:lnTo>
                  <a:lnTo>
                    <a:pt x="650607" y="187695"/>
                  </a:lnTo>
                  <a:lnTo>
                    <a:pt x="462913" y="375389"/>
                  </a:lnTo>
                  <a:lnTo>
                    <a:pt x="462913" y="300311"/>
                  </a:lnTo>
                  <a:lnTo>
                    <a:pt x="0" y="300311"/>
                  </a:lnTo>
                  <a:lnTo>
                    <a:pt x="0" y="750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5078" rIns="112617" bIns="75077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815714" y="2988890"/>
            <a:ext cx="6525268" cy="3076630"/>
            <a:chOff x="3823334" y="2851730"/>
            <a:chExt cx="6525268" cy="3076630"/>
          </a:xfrm>
        </p:grpSpPr>
        <p:grpSp>
          <p:nvGrpSpPr>
            <p:cNvPr id="51" name="组合 50"/>
            <p:cNvGrpSpPr/>
            <p:nvPr/>
          </p:nvGrpSpPr>
          <p:grpSpPr>
            <a:xfrm>
              <a:off x="4168140" y="2851730"/>
              <a:ext cx="6180462" cy="3076630"/>
              <a:chOff x="4168140" y="2844438"/>
              <a:chExt cx="6180462" cy="307663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8961664" y="5134169"/>
                <a:ext cx="13869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如果告警仍然存在</a:t>
                </a:r>
                <a:r>
                  <a:rPr lang="zh-CN" altLang="en-US" sz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，就重新发起流程</a:t>
                </a:r>
                <a:endPara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7344964" y="2844438"/>
                <a:ext cx="2223587" cy="1953874"/>
                <a:chOff x="5460745" y="2825965"/>
                <a:chExt cx="2223587" cy="1953874"/>
              </a:xfrm>
            </p:grpSpPr>
            <p:sp>
              <p:nvSpPr>
                <p:cNvPr id="17" name="任意多边形 16"/>
                <p:cNvSpPr/>
                <p:nvPr/>
              </p:nvSpPr>
              <p:spPr>
                <a:xfrm>
                  <a:off x="6235319" y="2825965"/>
                  <a:ext cx="1449013" cy="1953874"/>
                </a:xfrm>
                <a:custGeom>
                  <a:avLst/>
                  <a:gdLst>
                    <a:gd name="connsiteX0" fmla="*/ 0 w 1513668"/>
                    <a:gd name="connsiteY0" fmla="*/ 151367 h 1953874"/>
                    <a:gd name="connsiteX1" fmla="*/ 151367 w 1513668"/>
                    <a:gd name="connsiteY1" fmla="*/ 0 h 1953874"/>
                    <a:gd name="connsiteX2" fmla="*/ 1362301 w 1513668"/>
                    <a:gd name="connsiteY2" fmla="*/ 0 h 1953874"/>
                    <a:gd name="connsiteX3" fmla="*/ 1513668 w 1513668"/>
                    <a:gd name="connsiteY3" fmla="*/ 151367 h 1953874"/>
                    <a:gd name="connsiteX4" fmla="*/ 1513668 w 1513668"/>
                    <a:gd name="connsiteY4" fmla="*/ 1802507 h 1953874"/>
                    <a:gd name="connsiteX5" fmla="*/ 1362301 w 1513668"/>
                    <a:gd name="connsiteY5" fmla="*/ 1953874 h 1953874"/>
                    <a:gd name="connsiteX6" fmla="*/ 151367 w 1513668"/>
                    <a:gd name="connsiteY6" fmla="*/ 1953874 h 1953874"/>
                    <a:gd name="connsiteX7" fmla="*/ 0 w 1513668"/>
                    <a:gd name="connsiteY7" fmla="*/ 1802507 h 1953874"/>
                    <a:gd name="connsiteX8" fmla="*/ 0 w 1513668"/>
                    <a:gd name="connsiteY8" fmla="*/ 151367 h 1953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3668" h="1953874">
                      <a:moveTo>
                        <a:pt x="0" y="151367"/>
                      </a:moveTo>
                      <a:cubicBezTo>
                        <a:pt x="0" y="67769"/>
                        <a:pt x="67769" y="0"/>
                        <a:pt x="151367" y="0"/>
                      </a:cubicBezTo>
                      <a:lnTo>
                        <a:pt x="1362301" y="0"/>
                      </a:lnTo>
                      <a:cubicBezTo>
                        <a:pt x="1445899" y="0"/>
                        <a:pt x="1513668" y="67769"/>
                        <a:pt x="1513668" y="151367"/>
                      </a:cubicBezTo>
                      <a:lnTo>
                        <a:pt x="1513668" y="1802507"/>
                      </a:lnTo>
                      <a:cubicBezTo>
                        <a:pt x="1513668" y="1886105"/>
                        <a:pt x="1445899" y="1953874"/>
                        <a:pt x="1362301" y="1953874"/>
                      </a:cubicBezTo>
                      <a:lnTo>
                        <a:pt x="151367" y="1953874"/>
                      </a:lnTo>
                      <a:cubicBezTo>
                        <a:pt x="67769" y="1953874"/>
                        <a:pt x="0" y="1886105"/>
                        <a:pt x="0" y="1802507"/>
                      </a:cubicBezTo>
                      <a:lnTo>
                        <a:pt x="0" y="151367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7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2914" tIns="112914" rIns="112914" bIns="112914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1400" spc="3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告警处理</a:t>
                  </a:r>
                  <a:r>
                    <a:rPr lang="zh-CN" altLang="en-US" sz="1400" spc="300" dirty="0" smtClean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流程结束时自动</a:t>
                  </a:r>
                  <a:r>
                    <a:rPr lang="zh-CN" altLang="en-US" sz="1400" spc="3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对</a:t>
                  </a:r>
                  <a:r>
                    <a:rPr lang="zh-CN" altLang="en-US" sz="1400" kern="1200" spc="300" dirty="0" smtClean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告警信息进行再次核对</a:t>
                  </a:r>
                  <a:endParaRPr lang="zh-CN" altLang="en-US" sz="1400" kern="1200" spc="300" dirty="0"/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 rot="21599157">
                  <a:off x="5460745" y="3475090"/>
                  <a:ext cx="641810" cy="655626"/>
                </a:xfrm>
                <a:custGeom>
                  <a:avLst/>
                  <a:gdLst>
                    <a:gd name="connsiteX0" fmla="*/ 0 w 650607"/>
                    <a:gd name="connsiteY0" fmla="*/ 75078 h 375389"/>
                    <a:gd name="connsiteX1" fmla="*/ 462913 w 650607"/>
                    <a:gd name="connsiteY1" fmla="*/ 75078 h 375389"/>
                    <a:gd name="connsiteX2" fmla="*/ 462913 w 650607"/>
                    <a:gd name="connsiteY2" fmla="*/ 0 h 375389"/>
                    <a:gd name="connsiteX3" fmla="*/ 650607 w 650607"/>
                    <a:gd name="connsiteY3" fmla="*/ 187695 h 375389"/>
                    <a:gd name="connsiteX4" fmla="*/ 462913 w 650607"/>
                    <a:gd name="connsiteY4" fmla="*/ 375389 h 375389"/>
                    <a:gd name="connsiteX5" fmla="*/ 462913 w 650607"/>
                    <a:gd name="connsiteY5" fmla="*/ 300311 h 375389"/>
                    <a:gd name="connsiteX6" fmla="*/ 0 w 650607"/>
                    <a:gd name="connsiteY6" fmla="*/ 300311 h 375389"/>
                    <a:gd name="connsiteX7" fmla="*/ 0 w 650607"/>
                    <a:gd name="connsiteY7" fmla="*/ 75078 h 375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0607" h="375389">
                      <a:moveTo>
                        <a:pt x="0" y="75078"/>
                      </a:moveTo>
                      <a:lnTo>
                        <a:pt x="462913" y="75078"/>
                      </a:lnTo>
                      <a:lnTo>
                        <a:pt x="462913" y="0"/>
                      </a:lnTo>
                      <a:lnTo>
                        <a:pt x="650607" y="187695"/>
                      </a:lnTo>
                      <a:lnTo>
                        <a:pt x="462913" y="375389"/>
                      </a:lnTo>
                      <a:lnTo>
                        <a:pt x="462913" y="300311"/>
                      </a:lnTo>
                      <a:lnTo>
                        <a:pt x="0" y="300311"/>
                      </a:lnTo>
                      <a:lnTo>
                        <a:pt x="0" y="7507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-1" tIns="75078" rIns="112617" bIns="75077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1200" b="1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>
                <a:off x="4168140" y="5555162"/>
                <a:ext cx="4668282" cy="36590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流程图: 接点 54"/>
            <p:cNvSpPr/>
            <p:nvPr/>
          </p:nvSpPr>
          <p:spPr>
            <a:xfrm>
              <a:off x="8645923" y="5536861"/>
              <a:ext cx="369589" cy="391499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流程图: 过程 55"/>
            <p:cNvSpPr/>
            <p:nvPr/>
          </p:nvSpPr>
          <p:spPr>
            <a:xfrm>
              <a:off x="8645923" y="4892327"/>
              <a:ext cx="369589" cy="80874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流程图: 接点 56"/>
            <p:cNvSpPr/>
            <p:nvPr/>
          </p:nvSpPr>
          <p:spPr>
            <a:xfrm>
              <a:off x="3995656" y="5570220"/>
              <a:ext cx="317264" cy="35814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上箭头 57"/>
            <p:cNvSpPr/>
            <p:nvPr/>
          </p:nvSpPr>
          <p:spPr>
            <a:xfrm>
              <a:off x="3823334" y="4899947"/>
              <a:ext cx="680085" cy="808743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62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540708"/>
            <a:ext cx="4314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</a:t>
            </a:r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 </a:t>
            </a:r>
            <a:r>
              <a:rPr lang="zh-CN" altLang="en-US" sz="20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插件</a:t>
            </a:r>
            <a:r>
              <a:rPr lang="zh-CN" altLang="en-US" sz="2000" spc="3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化架构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，按需扩展更灵活</a:t>
            </a:r>
            <a:endParaRPr lang="zh-CN" altLang="en-US" sz="2000" spc="3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06863" y="1161804"/>
            <a:ext cx="5041537" cy="1535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针对复杂和个性化的需求，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将提供插件化机制。用户或第三方开发者可以通过插件调用系统能力，实现高度定制化的功能，避免冗余开发，降低维护成本。例如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，后面谈到的</a:t>
            </a: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AI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工具箱中的大部份功能将以插件的形式提供。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76558" y="2768851"/>
            <a:ext cx="5186551" cy="3380264"/>
            <a:chOff x="2032000" y="719667"/>
            <a:chExt cx="4216400" cy="3232919"/>
          </a:xfrm>
        </p:grpSpPr>
        <p:graphicFrame>
          <p:nvGraphicFramePr>
            <p:cNvPr id="9" name="图示 8"/>
            <p:cNvGraphicFramePr/>
            <p:nvPr>
              <p:extLst>
                <p:ext uri="{D42A27DB-BD31-4B8C-83A1-F6EECF244321}">
                  <p14:modId xmlns:p14="http://schemas.microsoft.com/office/powerpoint/2010/main" val="2903294891"/>
                </p:ext>
              </p:extLst>
            </p:nvPr>
          </p:nvGraphicFramePr>
          <p:xfrm>
            <a:off x="2032000" y="719667"/>
            <a:ext cx="4216400" cy="21251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0" name="组合 9"/>
            <p:cNvGrpSpPr/>
            <p:nvPr/>
          </p:nvGrpSpPr>
          <p:grpSpPr>
            <a:xfrm>
              <a:off x="2035113" y="2946054"/>
              <a:ext cx="4213287" cy="1006532"/>
              <a:chOff x="1556" y="117"/>
              <a:chExt cx="4213287" cy="1006532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556" y="117"/>
                <a:ext cx="4213287" cy="1006532"/>
              </a:xfrm>
              <a:prstGeom prst="roundRect">
                <a:avLst>
                  <a:gd name="adj" fmla="val 10000"/>
                </a:avLst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2" name="圆角矩形 4"/>
              <p:cNvSpPr txBox="1"/>
              <p:nvPr/>
            </p:nvSpPr>
            <p:spPr>
              <a:xfrm>
                <a:off x="31036" y="29597"/>
                <a:ext cx="4154327" cy="947572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110490" rIns="110490" bIns="110490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1600" kern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EasySQLMAIL</a:t>
                </a:r>
                <a:r>
                  <a:rPr lang="zh-CN" altLang="en-US" sz="16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系统</a:t>
                </a:r>
                <a:r>
                  <a:rPr lang="en-US" altLang="zh-CN" sz="16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(</a:t>
                </a:r>
                <a:r>
                  <a:rPr lang="zh-CN" altLang="en-US" sz="16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提供</a:t>
                </a:r>
                <a:r>
                  <a:rPr lang="zh-CN" altLang="en-US" sz="16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基础的系统</a:t>
                </a:r>
                <a:r>
                  <a:rPr lang="zh-CN" altLang="en-US" sz="16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能力</a:t>
                </a:r>
                <a:r>
                  <a:rPr lang="en-US" altLang="zh-CN" sz="16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)</a:t>
                </a:r>
                <a:endParaRPr lang="zh-CN" altLang="en-US" sz="1600" kern="12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6376557" y="2259639"/>
            <a:ext cx="518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EasySQLMAIL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插件的组成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1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45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48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7" name="iṡḻiďè"/>
          <p:cNvSpPr/>
          <p:nvPr/>
        </p:nvSpPr>
        <p:spPr bwMode="auto">
          <a:xfrm rot="17590292">
            <a:off x="2495652" y="1689908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/>
          <p:nvPr/>
        </p:nvSpPr>
        <p:spPr bwMode="auto">
          <a:xfrm rot="17590292">
            <a:off x="1584123" y="1202115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365369" y="2193169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PART 01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4" name="文本框 7"/>
          <p:cNvSpPr txBox="1"/>
          <p:nvPr/>
        </p:nvSpPr>
        <p:spPr>
          <a:xfrm>
            <a:off x="4807716" y="2957945"/>
            <a:ext cx="631834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数据发布系统是一款多功能的报表自动化系统，主要用于企业内部报表、订单、系统消息等各种信息的自动处理和主动推送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lt"/>
              </a:rPr>
              <a:t>此外，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lt"/>
              </a:rPr>
              <a:t>EasySQLMAIL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lt"/>
              </a:rPr>
              <a:t>还可以帮助您以最简单的方式实现内部系统与企业微信、钉钉、飞书等各种开放平台的对接，快速整合外部系统的各种资源。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该系统由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成都国南新锐信息技术有限公司自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2014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年起立项研发，至今已迭代发布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20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余个版本，广泛应用于通信、保险、制造、航运等行业。 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产品主页：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  <a:hlinkClick r:id="rId4"/>
              </a:rPr>
              <a:t>https://www.easysqlmail.com/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7716" y="2229339"/>
            <a:ext cx="512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3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是</a:t>
            </a:r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什么</a:t>
            </a:r>
            <a:endParaRPr lang="zh-CN" altLang="en-US" sz="3600" spc="300" dirty="0">
              <a:solidFill>
                <a:srgbClr val="436B9B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/>
      <p:bldP spid="34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540708"/>
            <a:ext cx="4333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3</a:t>
            </a:r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 </a:t>
            </a:r>
            <a:r>
              <a:rPr lang="en-US" altLang="zh-CN" sz="2000" spc="3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AI</a:t>
            </a:r>
            <a:r>
              <a:rPr lang="zh-CN" altLang="en-US" sz="2000" spc="3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工具箱，</a:t>
            </a:r>
            <a:r>
              <a:rPr lang="zh-CN" altLang="en-US" sz="2000" spc="3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智能赋能业务场景</a:t>
            </a: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06863" y="1097152"/>
            <a:ext cx="7004264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将内置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通用 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AI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工具，帮助用户进行数据分析、清洗、整理等操作。通过 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AI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加持，用户可以更快洞察数据价值，从而支持更科学的决策。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872634"/>
            <a:ext cx="2641086" cy="660272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2620726" y="5414534"/>
            <a:ext cx="8838162" cy="628650"/>
            <a:chOff x="1924304" y="2899898"/>
            <a:chExt cx="8838162" cy="628650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6427" y="3050553"/>
              <a:ext cx="1440433" cy="386982"/>
            </a:xfrm>
            <a:prstGeom prst="rect">
              <a:avLst/>
            </a:prstGeom>
          </p:spPr>
        </p:pic>
        <p:pic>
          <p:nvPicPr>
            <p:cNvPr id="45" name="Picture 4" descr="https://cdn.deepseek.com/logo.png?x-image-process=image%2Fresize%2Cw_19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258" y="3050553"/>
              <a:ext cx="1643497" cy="347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1760" y="2899898"/>
              <a:ext cx="1343025" cy="628650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9685" y="3006314"/>
              <a:ext cx="1442781" cy="391902"/>
            </a:xfrm>
            <a:prstGeom prst="rect">
              <a:avLst/>
            </a:prstGeom>
          </p:spPr>
        </p:pic>
        <p:grpSp>
          <p:nvGrpSpPr>
            <p:cNvPr id="48" name="组合 47"/>
            <p:cNvGrpSpPr/>
            <p:nvPr/>
          </p:nvGrpSpPr>
          <p:grpSpPr>
            <a:xfrm>
              <a:off x="1924304" y="3117495"/>
              <a:ext cx="1904903" cy="320040"/>
              <a:chOff x="1924304" y="3117495"/>
              <a:chExt cx="1904903" cy="320040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4304" y="3117495"/>
                <a:ext cx="364046" cy="320040"/>
              </a:xfrm>
              <a:prstGeom prst="rect">
                <a:avLst/>
              </a:prstGeom>
            </p:spPr>
          </p:pic>
          <p:sp>
            <p:nvSpPr>
              <p:cNvPr id="50" name="文本框 49"/>
              <p:cNvSpPr txBox="1"/>
              <p:nvPr/>
            </p:nvSpPr>
            <p:spPr>
              <a:xfrm>
                <a:off x="2273089" y="3117495"/>
                <a:ext cx="1556118" cy="32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2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企业自建大模型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2962102" y="2600375"/>
            <a:ext cx="5249025" cy="2562124"/>
            <a:chOff x="3393820" y="2629636"/>
            <a:chExt cx="5249025" cy="2562124"/>
          </a:xfrm>
        </p:grpSpPr>
        <p:grpSp>
          <p:nvGrpSpPr>
            <p:cNvPr id="52" name="组合 51"/>
            <p:cNvGrpSpPr/>
            <p:nvPr/>
          </p:nvGrpSpPr>
          <p:grpSpPr>
            <a:xfrm>
              <a:off x="4728005" y="3792596"/>
              <a:ext cx="3914840" cy="674742"/>
              <a:chOff x="4165741" y="3103718"/>
              <a:chExt cx="3914840" cy="674742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786772" y="3162010"/>
                <a:ext cx="32938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accent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通过 </a:t>
                </a:r>
                <a:r>
                  <a:rPr lang="en-US" altLang="zh-CN" sz="1500" dirty="0">
                    <a:solidFill>
                      <a:schemeClr val="accent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HTTPS </a:t>
                </a:r>
                <a:r>
                  <a:rPr lang="zh-CN" altLang="en-US" sz="1500" dirty="0">
                    <a:solidFill>
                      <a:schemeClr val="accent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协议调用 </a:t>
                </a:r>
                <a:r>
                  <a:rPr lang="en-US" altLang="zh-CN" sz="1500" dirty="0">
                    <a:solidFill>
                      <a:schemeClr val="accent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AI </a:t>
                </a:r>
                <a:r>
                  <a:rPr lang="zh-CN" altLang="en-US" sz="1500" dirty="0">
                    <a:solidFill>
                      <a:schemeClr val="accent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大模型 </a:t>
                </a:r>
                <a:r>
                  <a:rPr lang="en-US" altLang="zh-CN" sz="1500" dirty="0" smtClean="0">
                    <a:solidFill>
                      <a:schemeClr val="accent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API</a:t>
                </a:r>
              </a:p>
              <a:p>
                <a:pPr algn="ctr"/>
                <a:r>
                  <a:rPr lang="zh-CN" altLang="en-US" sz="1500" dirty="0" smtClean="0">
                    <a:solidFill>
                      <a:schemeClr val="accent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实现</a:t>
                </a:r>
                <a:r>
                  <a:rPr lang="zh-CN" altLang="en-US" sz="1500" dirty="0">
                    <a:solidFill>
                      <a:schemeClr val="accent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智能数据处理</a:t>
                </a:r>
              </a:p>
            </p:txBody>
          </p:sp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5741" y="3103718"/>
                <a:ext cx="621031" cy="674742"/>
              </a:xfrm>
              <a:prstGeom prst="rect">
                <a:avLst/>
              </a:prstGeom>
            </p:spPr>
          </p:pic>
        </p:grpSp>
        <p:cxnSp>
          <p:nvCxnSpPr>
            <p:cNvPr id="53" name="直接箭头连接符 52"/>
            <p:cNvCxnSpPr/>
            <p:nvPr/>
          </p:nvCxnSpPr>
          <p:spPr>
            <a:xfrm>
              <a:off x="5517260" y="4434839"/>
              <a:ext cx="914147" cy="756921"/>
            </a:xfrm>
            <a:prstGeom prst="straightConnector1">
              <a:avLst/>
            </a:prstGeom>
            <a:ln w="38100" cap="flat" cmpd="sng">
              <a:solidFill>
                <a:schemeClr val="accent1">
                  <a:alpha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 flipV="1">
              <a:off x="3393820" y="2629636"/>
              <a:ext cx="1310640" cy="1150850"/>
            </a:xfrm>
            <a:prstGeom prst="line">
              <a:avLst/>
            </a:prstGeom>
            <a:ln w="38100" cap="flat" cmpd="sng">
              <a:solidFill>
                <a:schemeClr val="accent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45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540708"/>
            <a:ext cx="4318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4 </a:t>
            </a:r>
            <a:r>
              <a:rPr lang="zh-CN" altLang="en-US" sz="20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连接</a:t>
            </a:r>
            <a:r>
              <a:rPr lang="zh-CN" altLang="en-US" sz="2000" spc="3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更多系统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，融入更广生态</a:t>
            </a:r>
            <a:endParaRPr lang="zh-CN" altLang="en-US" sz="2000" spc="3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06862" y="1161804"/>
            <a:ext cx="7427851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未来，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将支持更多数据库类型，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并能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通过 </a:t>
            </a: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HTTPS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通信协议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调用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外部系统的 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API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，实现跨系统的数据交互与协同。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47" y="3225686"/>
            <a:ext cx="3065358" cy="7663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422215" y="3056565"/>
            <a:ext cx="1463040" cy="1523848"/>
            <a:chOff x="5444089" y="1660384"/>
            <a:chExt cx="1463040" cy="152384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1935" y="1660384"/>
              <a:ext cx="974741" cy="135062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444089" y="2907233"/>
              <a:ext cx="146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企业防火墙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04802" y="3344211"/>
            <a:ext cx="2685033" cy="766666"/>
            <a:chOff x="6604802" y="2839386"/>
            <a:chExt cx="2685033" cy="766666"/>
          </a:xfrm>
        </p:grpSpPr>
        <p:sp>
          <p:nvSpPr>
            <p:cNvPr id="14" name="文本框 13"/>
            <p:cNvSpPr txBox="1"/>
            <p:nvPr/>
          </p:nvSpPr>
          <p:spPr>
            <a:xfrm>
              <a:off x="7266249" y="3329053"/>
              <a:ext cx="1444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HTTPS</a:t>
              </a:r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通信协议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4802" y="2839386"/>
              <a:ext cx="2685033" cy="529290"/>
            </a:xfrm>
            <a:prstGeom prst="rect">
              <a:avLst/>
            </a:prstGeom>
          </p:spPr>
        </p:pic>
      </p:grpSp>
      <p:cxnSp>
        <p:nvCxnSpPr>
          <p:cNvPr id="16" name="直接箭头连接符 15"/>
          <p:cNvCxnSpPr>
            <a:stCxn id="9" idx="3"/>
          </p:cNvCxnSpPr>
          <p:nvPr/>
        </p:nvCxnSpPr>
        <p:spPr>
          <a:xfrm>
            <a:off x="4477705" y="3608856"/>
            <a:ext cx="1152356" cy="0"/>
          </a:xfrm>
          <a:prstGeom prst="straightConnector1">
            <a:avLst/>
          </a:prstGeom>
          <a:ln w="76200">
            <a:solidFill>
              <a:schemeClr val="accent4">
                <a:lumMod val="75000"/>
                <a:alpha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365096" y="5323662"/>
            <a:ext cx="5057119" cy="1422906"/>
            <a:chOff x="365096" y="5323662"/>
            <a:chExt cx="5057119" cy="1422906"/>
          </a:xfrm>
        </p:grpSpPr>
        <p:grpSp>
          <p:nvGrpSpPr>
            <p:cNvPr id="33" name="组合 32"/>
            <p:cNvGrpSpPr/>
            <p:nvPr/>
          </p:nvGrpSpPr>
          <p:grpSpPr>
            <a:xfrm>
              <a:off x="365096" y="5494694"/>
              <a:ext cx="1802780" cy="1222788"/>
              <a:chOff x="4954028" y="4997746"/>
              <a:chExt cx="2078811" cy="1189281"/>
            </a:xfrm>
          </p:grpSpPr>
          <p:sp>
            <p:nvSpPr>
              <p:cNvPr id="41" name="圆柱形 40"/>
              <p:cNvSpPr/>
              <p:nvPr/>
            </p:nvSpPr>
            <p:spPr>
              <a:xfrm>
                <a:off x="5566713" y="4997746"/>
                <a:ext cx="853440" cy="762887"/>
              </a:xfrm>
              <a:prstGeom prst="can">
                <a:avLst/>
              </a:prstGeom>
              <a:solidFill>
                <a:schemeClr val="accent4">
                  <a:lumMod val="75000"/>
                  <a:alpha val="7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954028" y="5917618"/>
                <a:ext cx="2078811" cy="26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支持</a:t>
                </a:r>
                <a:r>
                  <a:rPr lang="en-US" altLang="zh-CN" sz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JDBC</a:t>
                </a:r>
                <a:r>
                  <a:rPr lang="zh-CN" altLang="en-US" sz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的数据库</a:t>
                </a:r>
                <a:endPara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043636" y="5514357"/>
              <a:ext cx="1802780" cy="1213161"/>
              <a:chOff x="4909632" y="4979024"/>
              <a:chExt cx="2078811" cy="1179918"/>
            </a:xfrm>
          </p:grpSpPr>
          <p:sp>
            <p:nvSpPr>
              <p:cNvPr id="39" name="圆柱形 38"/>
              <p:cNvSpPr/>
              <p:nvPr/>
            </p:nvSpPr>
            <p:spPr>
              <a:xfrm>
                <a:off x="5522317" y="4979024"/>
                <a:ext cx="853440" cy="762887"/>
              </a:xfrm>
              <a:prstGeom prst="can">
                <a:avLst/>
              </a:prstGeom>
              <a:solidFill>
                <a:schemeClr val="accent4">
                  <a:lumMod val="75000"/>
                  <a:alpha val="7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909632" y="5889533"/>
                <a:ext cx="2078811" cy="26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支持</a:t>
                </a:r>
                <a:r>
                  <a:rPr lang="en-US" altLang="zh-CN" sz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JDBC</a:t>
                </a:r>
                <a:r>
                  <a:rPr lang="zh-CN" altLang="en-US" sz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的数据库</a:t>
                </a:r>
                <a:endPara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619435" y="5533407"/>
              <a:ext cx="1802780" cy="1213161"/>
              <a:chOff x="4909632" y="4997552"/>
              <a:chExt cx="2078811" cy="1179918"/>
            </a:xfrm>
          </p:grpSpPr>
          <p:sp>
            <p:nvSpPr>
              <p:cNvPr id="37" name="圆柱形 36"/>
              <p:cNvSpPr/>
              <p:nvPr/>
            </p:nvSpPr>
            <p:spPr>
              <a:xfrm>
                <a:off x="5522317" y="4997552"/>
                <a:ext cx="853440" cy="762887"/>
              </a:xfrm>
              <a:prstGeom prst="can">
                <a:avLst/>
              </a:prstGeom>
              <a:solidFill>
                <a:schemeClr val="accent4">
                  <a:lumMod val="75000"/>
                  <a:alpha val="7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4909632" y="5908061"/>
                <a:ext cx="2078811" cy="26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支持</a:t>
                </a:r>
                <a:r>
                  <a:rPr lang="en-US" altLang="zh-CN" sz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JDBC</a:t>
                </a:r>
                <a:r>
                  <a:rPr lang="zh-CN" altLang="en-US" sz="12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的数据库</a:t>
                </a:r>
                <a:endPara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H="1">
              <a:off x="1199165" y="5323662"/>
              <a:ext cx="3429985" cy="0"/>
            </a:xfrm>
            <a:prstGeom prst="line">
              <a:avLst/>
            </a:prstGeom>
            <a:ln w="47625">
              <a:solidFill>
                <a:schemeClr val="accent4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2687726" y="3971706"/>
            <a:ext cx="1463040" cy="1331636"/>
            <a:chOff x="2687726" y="3992026"/>
            <a:chExt cx="1463040" cy="1331636"/>
          </a:xfrm>
        </p:grpSpPr>
        <p:cxnSp>
          <p:nvCxnSpPr>
            <p:cNvPr id="8" name="直接箭头连接符 7"/>
            <p:cNvCxnSpPr>
              <a:stCxn id="9" idx="2"/>
            </p:cNvCxnSpPr>
            <p:nvPr/>
          </p:nvCxnSpPr>
          <p:spPr>
            <a:xfrm>
              <a:off x="2945026" y="3992026"/>
              <a:ext cx="0" cy="1331636"/>
            </a:xfrm>
            <a:prstGeom prst="straightConnector1">
              <a:avLst/>
            </a:prstGeom>
            <a:ln w="76200">
              <a:solidFill>
                <a:schemeClr val="accent4">
                  <a:lumMod val="7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2687726" y="4251542"/>
              <a:ext cx="146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JDBC</a:t>
              </a:r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驱动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201502" y="1651822"/>
            <a:ext cx="1712878" cy="4481283"/>
            <a:chOff x="9242303" y="1390476"/>
            <a:chExt cx="1712878" cy="4481283"/>
          </a:xfrm>
        </p:grpSpPr>
        <p:grpSp>
          <p:nvGrpSpPr>
            <p:cNvPr id="17" name="组合 16"/>
            <p:cNvGrpSpPr/>
            <p:nvPr/>
          </p:nvGrpSpPr>
          <p:grpSpPr>
            <a:xfrm>
              <a:off x="9242303" y="1390476"/>
              <a:ext cx="1675069" cy="3174054"/>
              <a:chOff x="9222791" y="656685"/>
              <a:chExt cx="1675069" cy="3174054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9222791" y="656685"/>
                <a:ext cx="1656080" cy="735505"/>
                <a:chOff x="9263431" y="656685"/>
                <a:chExt cx="1656080" cy="735505"/>
              </a:xfrm>
            </p:grpSpPr>
            <p:pic>
              <p:nvPicPr>
                <p:cNvPr id="30" name="图片 2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72613" y="656685"/>
                  <a:ext cx="400198" cy="390945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文本框 30"/>
                <p:cNvSpPr txBox="1"/>
                <p:nvPr/>
              </p:nvSpPr>
              <p:spPr>
                <a:xfrm>
                  <a:off x="9263431" y="1115191"/>
                  <a:ext cx="1656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钉钉开放平台</a:t>
                  </a: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222791" y="1736751"/>
                <a:ext cx="1656080" cy="942194"/>
                <a:chOff x="9222791" y="1736751"/>
                <a:chExt cx="1656080" cy="942194"/>
              </a:xfrm>
            </p:grpSpPr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46248" y="1736751"/>
                  <a:ext cx="609167" cy="609167"/>
                </a:xfrm>
                <a:prstGeom prst="rect">
                  <a:avLst/>
                </a:prstGeom>
                <a:noFill/>
              </p:spPr>
            </p:pic>
            <p:sp>
              <p:nvSpPr>
                <p:cNvPr id="29" name="文本框 28"/>
                <p:cNvSpPr txBox="1"/>
                <p:nvPr/>
              </p:nvSpPr>
              <p:spPr>
                <a:xfrm>
                  <a:off x="9222791" y="2401946"/>
                  <a:ext cx="1656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 smtClean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企业</a:t>
                  </a:r>
                  <a:r>
                    <a:rPr lang="zh-CN" altLang="en-US" sz="12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微信开放平台</a:t>
                  </a: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9241780" y="2975375"/>
                <a:ext cx="1656080" cy="855364"/>
                <a:chOff x="9241780" y="2975375"/>
                <a:chExt cx="1656080" cy="855364"/>
              </a:xfrm>
            </p:grpSpPr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95117" y="2975375"/>
                  <a:ext cx="591355" cy="594801"/>
                </a:xfrm>
                <a:prstGeom prst="rect">
                  <a:avLst/>
                </a:prstGeom>
                <a:noFill/>
              </p:spPr>
            </p:pic>
            <p:sp>
              <p:nvSpPr>
                <p:cNvPr id="27" name="文本框 26"/>
                <p:cNvSpPr txBox="1"/>
                <p:nvPr/>
              </p:nvSpPr>
              <p:spPr>
                <a:xfrm>
                  <a:off x="9241780" y="3553740"/>
                  <a:ext cx="1656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飞书开放平台</a:t>
                  </a:r>
                </a:p>
              </p:txBody>
            </p:sp>
          </p:grpSp>
        </p:grp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993" y="4919697"/>
              <a:ext cx="446395" cy="446395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9299101" y="5410094"/>
              <a:ext cx="1656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其它支持</a:t>
              </a:r>
              <a:r>
                <a:rPr lang="en-US" altLang="zh-CN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Web API</a:t>
              </a:r>
              <a:r>
                <a: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的系统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8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45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48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7" name="iṡḻiďè"/>
          <p:cNvSpPr/>
          <p:nvPr/>
        </p:nvSpPr>
        <p:spPr bwMode="auto">
          <a:xfrm rot="17590292">
            <a:off x="2160372" y="146453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/>
          <p:nvPr/>
        </p:nvSpPr>
        <p:spPr bwMode="auto">
          <a:xfrm rot="17590292">
            <a:off x="1248843" y="97674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030089" y="1967800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致谢</a:t>
            </a:r>
          </a:p>
        </p:txBody>
      </p:sp>
      <p:sp>
        <p:nvSpPr>
          <p:cNvPr id="35" name="矩形 34"/>
          <p:cNvSpPr/>
          <p:nvPr/>
        </p:nvSpPr>
        <p:spPr>
          <a:xfrm>
            <a:off x="4472435" y="2003970"/>
            <a:ext cx="692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感谢您的耐心观看</a:t>
            </a:r>
            <a:r>
              <a:rPr lang="en-US" altLang="zh-C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!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4533286" y="2948848"/>
            <a:ext cx="6318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关于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就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为您介绍到这里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对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我们而言，每一次沟通都是服务的起点。无论结果如何，我们都珍视您的考虑，并随时准备为您提供帮助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期待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能助您一臂之力，共创未来。</a:t>
            </a:r>
          </a:p>
        </p:txBody>
      </p:sp>
    </p:spTree>
    <p:extLst>
      <p:ext uri="{BB962C8B-B14F-4D97-AF65-F5344CB8AC3E}">
        <p14:creationId xmlns:p14="http://schemas.microsoft.com/office/powerpoint/2010/main" val="39601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/>
      <p:bldP spid="35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06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45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48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7" name="iṡḻiďè"/>
          <p:cNvSpPr/>
          <p:nvPr/>
        </p:nvSpPr>
        <p:spPr bwMode="auto">
          <a:xfrm rot="17590292">
            <a:off x="1569247" y="146453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/>
          <p:nvPr/>
        </p:nvSpPr>
        <p:spPr bwMode="auto">
          <a:xfrm rot="17590292">
            <a:off x="657718" y="97674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806360" y="1708823"/>
            <a:ext cx="3107066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联系我们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30024" y="2276892"/>
            <a:ext cx="710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通信地址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         四川省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成都市高新区天府五街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栋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区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楼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501-502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室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39918" y="2724289"/>
            <a:ext cx="710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Email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               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4"/>
              </a:rPr>
              <a:t>sqlmail@easysqlmail.com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5"/>
              </a:rPr>
              <a:t>easysqlmail@qq.com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48774" y="3151641"/>
            <a:ext cx="710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Web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站点：         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6"/>
              </a:rPr>
              <a:t>https://www.easysqlmail.com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7934" y="3568926"/>
            <a:ext cx="5353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Web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站点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国内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7"/>
              </a:rPr>
              <a:t>https://www.newnet123.com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7246" y="3989090"/>
            <a:ext cx="5353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                  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028-65485530 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13608084006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30302" y="1687767"/>
            <a:ext cx="5797084" cy="505018"/>
            <a:chOff x="3830302" y="1687767"/>
            <a:chExt cx="5797084" cy="505018"/>
          </a:xfrm>
        </p:grpSpPr>
        <p:sp>
          <p:nvSpPr>
            <p:cNvPr id="3" name="文本框 2"/>
            <p:cNvSpPr txBox="1"/>
            <p:nvPr/>
          </p:nvSpPr>
          <p:spPr>
            <a:xfrm>
              <a:off x="3830302" y="1757639"/>
              <a:ext cx="5473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成都国南新锐信息技术有限公司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315" y="1687767"/>
              <a:ext cx="2020071" cy="505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9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/>
      <p:bldP spid="4" grpId="0"/>
      <p:bldP spid="18" grpId="0"/>
      <p:bldP spid="19" grpId="0"/>
      <p:bldP spid="5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6206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 rot="10800000">
            <a:off x="-885900" y="3867109"/>
            <a:ext cx="3185286" cy="3512032"/>
            <a:chOff x="9664473" y="816338"/>
            <a:chExt cx="3185286" cy="3512032"/>
          </a:xfrm>
        </p:grpSpPr>
        <p:sp>
          <p:nvSpPr>
            <p:cNvPr id="24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32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5" name="îṣ1ïḍe"/>
          <p:cNvSpPr txBox="1"/>
          <p:nvPr/>
        </p:nvSpPr>
        <p:spPr>
          <a:xfrm>
            <a:off x="2003902" y="2981803"/>
            <a:ext cx="7555734" cy="11130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5600" b="1" spc="600" dirty="0" smtClean="0">
                <a:solidFill>
                  <a:srgbClr val="436B9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感谢观看</a:t>
            </a:r>
            <a:endParaRPr lang="zh-CN" altLang="en-US" sz="5600" spc="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40" name="iṡḷîďê"/>
          <p:cNvSpPr txBox="1"/>
          <p:nvPr/>
        </p:nvSpPr>
        <p:spPr>
          <a:xfrm>
            <a:off x="1988661" y="2069427"/>
            <a:ext cx="7793514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3600" b="0" spc="600" dirty="0" smtClean="0">
                <a:solidFill>
                  <a:srgbClr val="48A2A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3600" b="0" spc="600" dirty="0">
                <a:solidFill>
                  <a:srgbClr val="48A2A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，与您共创</a:t>
            </a:r>
            <a:r>
              <a:rPr lang="zh-CN" altLang="en-US" sz="3600" b="0" spc="600" dirty="0" smtClean="0">
                <a:solidFill>
                  <a:srgbClr val="48A2A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未来！</a:t>
            </a:r>
            <a:endParaRPr lang="zh-CN" altLang="en-US" sz="3600" b="0" spc="600" dirty="0">
              <a:solidFill>
                <a:srgbClr val="48A2A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42" name="íṥļîḍe"/>
          <p:cNvSpPr/>
          <p:nvPr/>
        </p:nvSpPr>
        <p:spPr>
          <a:xfrm>
            <a:off x="8977745" y="6177073"/>
            <a:ext cx="2400487" cy="346075"/>
          </a:xfrm>
          <a:prstGeom prst="roundRect">
            <a:avLst>
              <a:gd name="adj" fmla="val 50000"/>
            </a:avLst>
          </a:prstGeom>
          <a:solidFill>
            <a:srgbClr val="6C9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www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.</a:t>
            </a:r>
            <a:r>
              <a:rPr lang="en-US" altLang="zh-CN" sz="160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.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9971652" y="5455615"/>
            <a:ext cx="5513846" cy="5513846"/>
          </a:xfrm>
          <a:prstGeom prst="ellipse">
            <a:avLst/>
          </a:prstGeom>
          <a:gradFill>
            <a:gsLst>
              <a:gs pos="100000">
                <a:srgbClr val="6C92C0">
                  <a:alpha val="72000"/>
                </a:srgbClr>
              </a:gs>
              <a:gs pos="0">
                <a:schemeClr val="accent2">
                  <a:alpha val="80000"/>
                </a:schemeClr>
              </a:gs>
            </a:gsLst>
            <a:lin ang="9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06863" y="448348"/>
            <a:ext cx="4246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的主要功能特点</a:t>
            </a:r>
            <a:endParaRPr lang="zh-CN" altLang="en-US" sz="2000" spc="3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0800000">
            <a:off x="0" y="218683"/>
            <a:ext cx="1010103" cy="857396"/>
            <a:chOff x="-39567" y="0"/>
            <a:chExt cx="1677745" cy="1424104"/>
          </a:xfrm>
        </p:grpSpPr>
        <p:sp>
          <p:nvSpPr>
            <p:cNvPr id="26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8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0677" y="4973693"/>
            <a:ext cx="5026576" cy="1012421"/>
            <a:chOff x="6371001" y="1761645"/>
            <a:chExt cx="5026576" cy="1012421"/>
          </a:xfrm>
        </p:grpSpPr>
        <p:sp>
          <p:nvSpPr>
            <p:cNvPr id="37" name="8661124Freeform: Shape 63"/>
            <p:cNvSpPr/>
            <p:nvPr>
              <p:custDataLst>
                <p:tags r:id="rId17"/>
              </p:custDataLst>
            </p:nvPr>
          </p:nvSpPr>
          <p:spPr bwMode="auto">
            <a:xfrm>
              <a:off x="6371001" y="1813171"/>
              <a:ext cx="836837" cy="83705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8661124Freeform: Shape 64"/>
            <p:cNvSpPr/>
            <p:nvPr>
              <p:custDataLst>
                <p:tags r:id="rId18"/>
              </p:custDataLst>
            </p:nvPr>
          </p:nvSpPr>
          <p:spPr bwMode="auto">
            <a:xfrm>
              <a:off x="6639151" y="2083392"/>
              <a:ext cx="296882" cy="295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8661124文本框 54"/>
            <p:cNvSpPr txBox="1"/>
            <p:nvPr>
              <p:custDataLst>
                <p:tags r:id="rId19"/>
              </p:custDataLst>
            </p:nvPr>
          </p:nvSpPr>
          <p:spPr>
            <a:xfrm>
              <a:off x="7330497" y="1761645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集成多种信息推送手段</a:t>
              </a:r>
            </a:p>
          </p:txBody>
        </p:sp>
        <p:sp>
          <p:nvSpPr>
            <p:cNvPr id="45" name="661124文本框 55"/>
            <p:cNvSpPr txBox="1"/>
            <p:nvPr>
              <p:custDataLst>
                <p:tags r:id="rId20"/>
              </p:custDataLst>
            </p:nvPr>
          </p:nvSpPr>
          <p:spPr>
            <a:xfrm>
              <a:off x="7330496" y="2257643"/>
              <a:ext cx="4067081" cy="51642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EasySQLMAIL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能够将信息通过电子邮件、企业微信、钉钉、飞书等方式推送给员工。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28151" y="3298103"/>
            <a:ext cx="5114919" cy="1270005"/>
            <a:chOff x="6428151" y="4126778"/>
            <a:chExt cx="5114919" cy="1270005"/>
          </a:xfrm>
        </p:grpSpPr>
        <p:sp>
          <p:nvSpPr>
            <p:cNvPr id="41" name="61124Freeform: Shape 69"/>
            <p:cNvSpPr/>
            <p:nvPr>
              <p:custDataLst>
                <p:tags r:id="rId13"/>
              </p:custDataLst>
            </p:nvPr>
          </p:nvSpPr>
          <p:spPr bwMode="auto">
            <a:xfrm>
              <a:off x="6428151" y="4126778"/>
              <a:ext cx="836837" cy="838722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661124Freeform: Shape 70"/>
            <p:cNvSpPr/>
            <p:nvPr>
              <p:custDataLst>
                <p:tags r:id="rId14"/>
              </p:custDataLst>
            </p:nvPr>
          </p:nvSpPr>
          <p:spPr bwMode="auto">
            <a:xfrm>
              <a:off x="6706799" y="4396416"/>
              <a:ext cx="285368" cy="284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7" y="0"/>
                  </a:moveTo>
                  <a:cubicBezTo>
                    <a:pt x="12301" y="0"/>
                    <a:pt x="13705" y="282"/>
                    <a:pt x="15011" y="847"/>
                  </a:cubicBezTo>
                  <a:cubicBezTo>
                    <a:pt x="16319" y="1408"/>
                    <a:pt x="17463" y="2176"/>
                    <a:pt x="18449" y="3156"/>
                  </a:cubicBezTo>
                  <a:cubicBezTo>
                    <a:pt x="19432" y="4133"/>
                    <a:pt x="20201" y="5277"/>
                    <a:pt x="20760" y="6590"/>
                  </a:cubicBezTo>
                  <a:cubicBezTo>
                    <a:pt x="21317" y="7900"/>
                    <a:pt x="21599" y="9306"/>
                    <a:pt x="21599" y="10800"/>
                  </a:cubicBezTo>
                  <a:cubicBezTo>
                    <a:pt x="21599" y="12293"/>
                    <a:pt x="21317" y="13699"/>
                    <a:pt x="20760" y="15009"/>
                  </a:cubicBezTo>
                  <a:cubicBezTo>
                    <a:pt x="20201" y="16320"/>
                    <a:pt x="19430" y="17466"/>
                    <a:pt x="18449" y="18443"/>
                  </a:cubicBezTo>
                  <a:cubicBezTo>
                    <a:pt x="17463" y="19423"/>
                    <a:pt x="16319" y="20191"/>
                    <a:pt x="15011" y="20752"/>
                  </a:cubicBezTo>
                  <a:cubicBezTo>
                    <a:pt x="13705" y="21317"/>
                    <a:pt x="12301" y="21599"/>
                    <a:pt x="10807" y="21599"/>
                  </a:cubicBezTo>
                  <a:cubicBezTo>
                    <a:pt x="9309" y="21599"/>
                    <a:pt x="7905" y="21317"/>
                    <a:pt x="6594" y="20752"/>
                  </a:cubicBezTo>
                  <a:cubicBezTo>
                    <a:pt x="5280" y="20191"/>
                    <a:pt x="4136" y="19423"/>
                    <a:pt x="3158" y="18443"/>
                  </a:cubicBezTo>
                  <a:cubicBezTo>
                    <a:pt x="2178" y="17466"/>
                    <a:pt x="1409" y="16320"/>
                    <a:pt x="847" y="15009"/>
                  </a:cubicBezTo>
                  <a:cubicBezTo>
                    <a:pt x="282" y="13699"/>
                    <a:pt x="0" y="12293"/>
                    <a:pt x="0" y="10800"/>
                  </a:cubicBezTo>
                  <a:cubicBezTo>
                    <a:pt x="0" y="9306"/>
                    <a:pt x="282" y="7900"/>
                    <a:pt x="847" y="6590"/>
                  </a:cubicBezTo>
                  <a:cubicBezTo>
                    <a:pt x="1409" y="5277"/>
                    <a:pt x="2181" y="4133"/>
                    <a:pt x="3158" y="3156"/>
                  </a:cubicBezTo>
                  <a:cubicBezTo>
                    <a:pt x="4136" y="2176"/>
                    <a:pt x="5280" y="1408"/>
                    <a:pt x="6594" y="847"/>
                  </a:cubicBezTo>
                  <a:cubicBezTo>
                    <a:pt x="7902" y="282"/>
                    <a:pt x="9306" y="0"/>
                    <a:pt x="10807" y="0"/>
                  </a:cubicBezTo>
                  <a:moveTo>
                    <a:pt x="18164" y="8812"/>
                  </a:moveTo>
                  <a:cubicBezTo>
                    <a:pt x="18288" y="8688"/>
                    <a:pt x="18353" y="8532"/>
                    <a:pt x="18359" y="8354"/>
                  </a:cubicBezTo>
                  <a:cubicBezTo>
                    <a:pt x="18362" y="8171"/>
                    <a:pt x="18299" y="8021"/>
                    <a:pt x="18164" y="7894"/>
                  </a:cubicBezTo>
                  <a:lnTo>
                    <a:pt x="16757" y="6448"/>
                  </a:lnTo>
                  <a:cubicBezTo>
                    <a:pt x="16613" y="6321"/>
                    <a:pt x="16454" y="6259"/>
                    <a:pt x="16276" y="6259"/>
                  </a:cubicBezTo>
                  <a:cubicBezTo>
                    <a:pt x="16099" y="6259"/>
                    <a:pt x="15946" y="6321"/>
                    <a:pt x="15810" y="6448"/>
                  </a:cubicBezTo>
                  <a:lnTo>
                    <a:pt x="9696" y="12570"/>
                  </a:lnTo>
                  <a:cubicBezTo>
                    <a:pt x="9569" y="12697"/>
                    <a:pt x="9416" y="12759"/>
                    <a:pt x="9244" y="12759"/>
                  </a:cubicBezTo>
                  <a:cubicBezTo>
                    <a:pt x="9069" y="12759"/>
                    <a:pt x="8914" y="12697"/>
                    <a:pt x="8778" y="12570"/>
                  </a:cubicBezTo>
                  <a:lnTo>
                    <a:pt x="5786" y="9583"/>
                  </a:lnTo>
                  <a:cubicBezTo>
                    <a:pt x="5659" y="9458"/>
                    <a:pt x="5506" y="9393"/>
                    <a:pt x="5334" y="9393"/>
                  </a:cubicBezTo>
                  <a:cubicBezTo>
                    <a:pt x="5156" y="9393"/>
                    <a:pt x="4995" y="9458"/>
                    <a:pt x="4839" y="9583"/>
                  </a:cubicBezTo>
                  <a:lnTo>
                    <a:pt x="3432" y="11014"/>
                  </a:lnTo>
                  <a:cubicBezTo>
                    <a:pt x="3305" y="11141"/>
                    <a:pt x="3246" y="11297"/>
                    <a:pt x="3246" y="11474"/>
                  </a:cubicBezTo>
                  <a:cubicBezTo>
                    <a:pt x="3246" y="11655"/>
                    <a:pt x="3305" y="11810"/>
                    <a:pt x="3432" y="11935"/>
                  </a:cubicBezTo>
                  <a:lnTo>
                    <a:pt x="7747" y="16249"/>
                  </a:lnTo>
                  <a:cubicBezTo>
                    <a:pt x="7874" y="16373"/>
                    <a:pt x="8043" y="16483"/>
                    <a:pt x="8261" y="16579"/>
                  </a:cubicBezTo>
                  <a:cubicBezTo>
                    <a:pt x="8478" y="16673"/>
                    <a:pt x="8676" y="16720"/>
                    <a:pt x="8857" y="16720"/>
                  </a:cubicBezTo>
                  <a:lnTo>
                    <a:pt x="9617" y="16720"/>
                  </a:lnTo>
                  <a:cubicBezTo>
                    <a:pt x="9795" y="16720"/>
                    <a:pt x="9993" y="16675"/>
                    <a:pt x="10205" y="16585"/>
                  </a:cubicBezTo>
                  <a:cubicBezTo>
                    <a:pt x="10417" y="16495"/>
                    <a:pt x="10592" y="16382"/>
                    <a:pt x="10727" y="16249"/>
                  </a:cubicBezTo>
                  <a:lnTo>
                    <a:pt x="18164" y="8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661124文本框 74"/>
            <p:cNvSpPr txBox="1"/>
            <p:nvPr>
              <p:custDataLst>
                <p:tags r:id="rId15"/>
              </p:custDataLst>
            </p:nvPr>
          </p:nvSpPr>
          <p:spPr>
            <a:xfrm>
              <a:off x="7486486" y="4134609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支持多种信息</a:t>
              </a:r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呈现</a:t>
              </a:r>
              <a:r>
                <a:rPr lang="zh-CN" altLang="en-US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方式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61124文本框 74"/>
            <p:cNvSpPr txBox="1"/>
            <p:nvPr>
              <p:custDataLst>
                <p:tags r:id="rId16"/>
              </p:custDataLst>
            </p:nvPr>
          </p:nvSpPr>
          <p:spPr>
            <a:xfrm>
              <a:off x="7486485" y="4534217"/>
              <a:ext cx="4056585" cy="86256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EasySQLMAIL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提供了</a:t>
              </a:r>
              <a:r>
                <a:rPr lang="zh-CN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多样化的信息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呈现方式，</a:t>
              </a:r>
              <a:r>
                <a:rPr lang="zh-CN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可以将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信息转换为</a:t>
              </a: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HTML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文档 、电子表格、</a:t>
              </a: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PDF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文件、图片等格式进行推送。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0677" y="1495141"/>
            <a:ext cx="5054548" cy="951675"/>
            <a:chOff x="500677" y="1895191"/>
            <a:chExt cx="5054548" cy="951675"/>
          </a:xfrm>
        </p:grpSpPr>
        <p:sp>
          <p:nvSpPr>
            <p:cNvPr id="32" name="8661124Freeform: Shape 8"/>
            <p:cNvSpPr/>
            <p:nvPr>
              <p:custDataLst>
                <p:tags r:id="rId9"/>
              </p:custDataLst>
            </p:nvPr>
          </p:nvSpPr>
          <p:spPr bwMode="auto">
            <a:xfrm>
              <a:off x="500677" y="1895191"/>
              <a:ext cx="836837" cy="83705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8661124Freeform: Shape 10"/>
            <p:cNvSpPr/>
            <p:nvPr>
              <p:custDataLst>
                <p:tags r:id="rId10"/>
              </p:custDataLst>
            </p:nvPr>
          </p:nvSpPr>
          <p:spPr bwMode="auto">
            <a:xfrm>
              <a:off x="796188" y="2127535"/>
              <a:ext cx="251693" cy="36065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="/>
            <p:cNvSpPr txBox="1"/>
            <p:nvPr>
              <p:custDataLst>
                <p:tags r:id="rId11"/>
              </p:custDataLst>
            </p:nvPr>
          </p:nvSpPr>
          <p:spPr>
            <a:xfrm flipH="1">
              <a:off x="1460173" y="1896395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快速对接现有系统</a:t>
              </a:r>
            </a:p>
          </p:txBody>
        </p:sp>
        <p:sp>
          <p:nvSpPr>
            <p:cNvPr id="49" name="h"/>
            <p:cNvSpPr txBox="1"/>
            <p:nvPr>
              <p:custDataLst>
                <p:tags r:id="rId12"/>
              </p:custDataLst>
            </p:nvPr>
          </p:nvSpPr>
          <p:spPr>
            <a:xfrm flipH="1">
              <a:off x="1460172" y="2330443"/>
              <a:ext cx="4095053" cy="51642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EasySQLMAIL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能够通过连接</a:t>
              </a: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SQL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数据源快速实现与企业现有的</a:t>
              </a: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CRM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、</a:t>
              </a: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ERP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等系统的对接，在不改变现有系统结构的情况下实现各种信息推送功能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0677" y="3213197"/>
            <a:ext cx="5017837" cy="875400"/>
            <a:chOff x="439065" y="4403189"/>
            <a:chExt cx="5017837" cy="875400"/>
          </a:xfrm>
        </p:grpSpPr>
        <p:sp>
          <p:nvSpPr>
            <p:cNvPr id="39" name="661124Freeform: Shape 66"/>
            <p:cNvSpPr/>
            <p:nvPr>
              <p:custDataLst>
                <p:tags r:id="rId5"/>
              </p:custDataLst>
            </p:nvPr>
          </p:nvSpPr>
          <p:spPr bwMode="auto">
            <a:xfrm>
              <a:off x="439065" y="4417964"/>
              <a:ext cx="836837" cy="83705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661124Freeform: Shape 67"/>
            <p:cNvSpPr/>
            <p:nvPr>
              <p:custDataLst>
                <p:tags r:id="rId6"/>
              </p:custDataLst>
            </p:nvPr>
          </p:nvSpPr>
          <p:spPr bwMode="auto">
            <a:xfrm>
              <a:off x="710078" y="4699134"/>
              <a:ext cx="298016" cy="266366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8661124文本框 77"/>
            <p:cNvSpPr txBox="1"/>
            <p:nvPr>
              <p:custDataLst>
                <p:tags r:id="rId7"/>
              </p:custDataLst>
            </p:nvPr>
          </p:nvSpPr>
          <p:spPr>
            <a:xfrm flipH="1">
              <a:off x="1337515" y="4403189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灵活简便的配置方法</a:t>
              </a:r>
            </a:p>
          </p:txBody>
        </p:sp>
        <p:sp>
          <p:nvSpPr>
            <p:cNvPr id="51" name="8661124文本框 77"/>
            <p:cNvSpPr txBox="1"/>
            <p:nvPr>
              <p:custDataLst>
                <p:tags r:id="rId8"/>
              </p:custDataLst>
            </p:nvPr>
          </p:nvSpPr>
          <p:spPr>
            <a:xfrm flipH="1">
              <a:off x="1337514" y="4762166"/>
              <a:ext cx="4119388" cy="51642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EasySQLMAIL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提供了强大的推送任务配置界面和灵活的配置方法，帮助您快速实现从数据查询到信息推送的自动化运行。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84541" y="1495141"/>
            <a:ext cx="5158529" cy="1007999"/>
            <a:chOff x="514216" y="5460699"/>
            <a:chExt cx="5158529" cy="1007999"/>
          </a:xfrm>
        </p:grpSpPr>
        <p:grpSp>
          <p:nvGrpSpPr>
            <p:cNvPr id="27" name="组合 26"/>
            <p:cNvGrpSpPr/>
            <p:nvPr/>
          </p:nvGrpSpPr>
          <p:grpSpPr>
            <a:xfrm>
              <a:off x="1602415" y="5460699"/>
              <a:ext cx="4070330" cy="970482"/>
              <a:chOff x="7472739" y="1769235"/>
              <a:chExt cx="4070330" cy="970482"/>
            </a:xfrm>
          </p:grpSpPr>
          <p:sp>
            <p:nvSpPr>
              <p:cNvPr id="31" name="8661124文本框 5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472739" y="1769235"/>
                <a:ext cx="1415772" cy="338554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dirty="0" smtClean="0">
                    <a:solidFill>
                      <a:schemeClr val="accent5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通过</a:t>
                </a:r>
                <a:r>
                  <a:rPr lang="en-US" altLang="zh-CN" dirty="0" smtClean="0">
                    <a:solidFill>
                      <a:schemeClr val="accent5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WEB API</a:t>
                </a:r>
                <a:r>
                  <a:rPr lang="zh-CN" altLang="en-US" dirty="0" smtClean="0">
                    <a:solidFill>
                      <a:schemeClr val="accent5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整合外部资源</a:t>
                </a:r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661124文本框 5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475988" y="2223294"/>
                <a:ext cx="4067081" cy="5164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EasySQLMAIL</a:t>
                </a:r>
                <a:r>
                  <a:rPr lang="zh-CN" alt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能够通过 </a:t>
                </a:r>
                <a:r>
                  <a:rPr lang="en-US" altLang="zh-CN" sz="14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WEB API </a:t>
                </a:r>
                <a:r>
                  <a:rPr lang="zh-CN" alt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快速连接企业微信开放平台等各种外部系统，实现外部系统的资源整合。</a:t>
                </a:r>
                <a:endPara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14216" y="5629976"/>
              <a:ext cx="836837" cy="838722"/>
              <a:chOff x="672349" y="5629976"/>
              <a:chExt cx="836837" cy="838722"/>
            </a:xfrm>
          </p:grpSpPr>
          <p:sp>
            <p:nvSpPr>
              <p:cNvPr id="35" name="8661124Freeform: Shape 60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672349" y="5629976"/>
                <a:ext cx="836837" cy="838722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212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8661124Freeform: Shape 61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947449" y="5914758"/>
                <a:ext cx="286636" cy="286711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56281" y="522233"/>
            <a:ext cx="4148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的系统拓扑图</a:t>
            </a: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27706" y="304405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17600" y="1076960"/>
            <a:ext cx="10191908" cy="5470520"/>
            <a:chOff x="376468" y="502127"/>
            <a:chExt cx="11268320" cy="6157073"/>
          </a:xfrm>
        </p:grpSpPr>
        <p:sp>
          <p:nvSpPr>
            <p:cNvPr id="11" name="圆柱形 10"/>
            <p:cNvSpPr/>
            <p:nvPr/>
          </p:nvSpPr>
          <p:spPr>
            <a:xfrm>
              <a:off x="432886" y="816008"/>
              <a:ext cx="1134208" cy="1028700"/>
            </a:xfrm>
            <a:prstGeom prst="can">
              <a:avLst/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ERP</a:t>
              </a:r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数据库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圆柱形 11"/>
            <p:cNvSpPr/>
            <p:nvPr/>
          </p:nvSpPr>
          <p:spPr>
            <a:xfrm>
              <a:off x="376468" y="2447211"/>
              <a:ext cx="1134208" cy="1028700"/>
            </a:xfrm>
            <a:prstGeom prst="can">
              <a:avLst/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CRM</a:t>
              </a:r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数据库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圆柱形 12"/>
            <p:cNvSpPr/>
            <p:nvPr/>
          </p:nvSpPr>
          <p:spPr>
            <a:xfrm>
              <a:off x="376468" y="4234963"/>
              <a:ext cx="1134208" cy="1028700"/>
            </a:xfrm>
            <a:prstGeom prst="can">
              <a:avLst/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其它数据库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圆柱形 13"/>
            <p:cNvSpPr/>
            <p:nvPr/>
          </p:nvSpPr>
          <p:spPr>
            <a:xfrm>
              <a:off x="4210783" y="2511671"/>
              <a:ext cx="1134208" cy="1028700"/>
            </a:xfrm>
            <a:prstGeom prst="ca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报表数据库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>
              <a:off x="1567094" y="2900457"/>
              <a:ext cx="2517799" cy="261386"/>
            </a:xfrm>
            <a:prstGeom prst="rightArrow">
              <a:avLst/>
            </a:prstGeom>
            <a:solidFill>
              <a:srgbClr val="5B9BD5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242" y="5387145"/>
              <a:ext cx="1086536" cy="1086536"/>
            </a:xfrm>
            <a:prstGeom prst="rect">
              <a:avLst/>
            </a:prstGeom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2513" y="2699490"/>
              <a:ext cx="688493" cy="7008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accent6">
                  <a:lumMod val="7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17"/>
            <p:cNvSpPr txBox="1"/>
            <p:nvPr/>
          </p:nvSpPr>
          <p:spPr>
            <a:xfrm>
              <a:off x="6741814" y="2224039"/>
              <a:ext cx="2345393" cy="34640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EasySQLMAIL</a:t>
              </a:r>
              <a:endParaRPr lang="zh-CN" alt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左箭头 19"/>
            <p:cNvSpPr/>
            <p:nvPr/>
          </p:nvSpPr>
          <p:spPr>
            <a:xfrm>
              <a:off x="5416136" y="2908972"/>
              <a:ext cx="1953663" cy="256825"/>
            </a:xfrm>
            <a:prstGeom prst="leftArrow">
              <a:avLst/>
            </a:prstGeom>
            <a:solidFill>
              <a:srgbClr val="5B9BD5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04567" y="6382201"/>
              <a:ext cx="1227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系统管理员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 rot="1394080">
              <a:off x="1569055" y="1894362"/>
              <a:ext cx="2583349" cy="244626"/>
            </a:xfrm>
            <a:prstGeom prst="rightArrow">
              <a:avLst/>
            </a:prstGeom>
            <a:solidFill>
              <a:srgbClr val="5B9BD5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右箭头 25"/>
            <p:cNvSpPr/>
            <p:nvPr/>
          </p:nvSpPr>
          <p:spPr>
            <a:xfrm rot="19948610">
              <a:off x="1505220" y="3975896"/>
              <a:ext cx="2722166" cy="292081"/>
            </a:xfrm>
            <a:prstGeom prst="rightArrow">
              <a:avLst/>
            </a:prstGeom>
            <a:solidFill>
              <a:srgbClr val="5B9BD5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87933" y="3130036"/>
              <a:ext cx="2037146" cy="31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下发数据到报表数据库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上箭头 27"/>
            <p:cNvSpPr/>
            <p:nvPr/>
          </p:nvSpPr>
          <p:spPr>
            <a:xfrm>
              <a:off x="7720370" y="3677750"/>
              <a:ext cx="259740" cy="1585913"/>
            </a:xfrm>
            <a:prstGeom prst="upArrow">
              <a:avLst/>
            </a:prstGeom>
            <a:solidFill>
              <a:srgbClr val="5B9BD5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4633" y="502127"/>
              <a:ext cx="853134" cy="545358"/>
            </a:xfrm>
            <a:prstGeom prst="rect">
              <a:avLst/>
            </a:prstGeom>
            <a:noFill/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2834" y="1959352"/>
              <a:ext cx="509353" cy="497576"/>
            </a:xfrm>
            <a:prstGeom prst="rect">
              <a:avLst/>
            </a:prstGeom>
            <a:noFill/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7888" y="3388457"/>
              <a:ext cx="721736" cy="721736"/>
            </a:xfrm>
            <a:prstGeom prst="rect">
              <a:avLst/>
            </a:prstGeom>
            <a:noFill/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874" y="4663695"/>
              <a:ext cx="648204" cy="651980"/>
            </a:xfrm>
            <a:prstGeom prst="rect">
              <a:avLst/>
            </a:prstGeom>
            <a:noFill/>
          </p:spPr>
        </p:pic>
        <p:sp>
          <p:nvSpPr>
            <p:cNvPr id="33" name="文本框 32"/>
            <p:cNvSpPr txBox="1"/>
            <p:nvPr/>
          </p:nvSpPr>
          <p:spPr>
            <a:xfrm>
              <a:off x="6292060" y="5348057"/>
              <a:ext cx="3322941" cy="31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管理员通过</a:t>
              </a:r>
              <a:r>
                <a:rPr lang="en-US" altLang="zh-CN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Web</a:t>
              </a:r>
              <a:r>
                <a: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浏览器管理</a:t>
              </a:r>
              <a:r>
                <a:rPr lang="en-US" altLang="zh-CN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EasySQLMAIL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4" name="肘形连接符 33"/>
            <p:cNvCxnSpPr/>
            <p:nvPr/>
          </p:nvCxnSpPr>
          <p:spPr>
            <a:xfrm rot="5400000" flipH="1" flipV="1">
              <a:off x="9019432" y="1454816"/>
              <a:ext cx="2307101" cy="858036"/>
            </a:xfrm>
            <a:prstGeom prst="bentConnector3">
              <a:avLst>
                <a:gd name="adj1" fmla="val 999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8227677" y="3049926"/>
              <a:ext cx="1518141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/>
            <p:nvPr/>
          </p:nvCxnSpPr>
          <p:spPr>
            <a:xfrm flipV="1">
              <a:off x="9741117" y="2226538"/>
              <a:ext cx="961935" cy="823391"/>
            </a:xfrm>
            <a:prstGeom prst="bentConnector3">
              <a:avLst>
                <a:gd name="adj1" fmla="val 25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5342069" y="3150575"/>
              <a:ext cx="210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从报表数据库读取</a:t>
              </a:r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数据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8" name="肘形连接符 37"/>
            <p:cNvCxnSpPr/>
            <p:nvPr/>
          </p:nvCxnSpPr>
          <p:spPr>
            <a:xfrm>
              <a:off x="9741117" y="3049927"/>
              <a:ext cx="955196" cy="699398"/>
            </a:xfrm>
            <a:prstGeom prst="bentConnector3">
              <a:avLst>
                <a:gd name="adj1" fmla="val -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肘形连接符 38"/>
            <p:cNvCxnSpPr/>
            <p:nvPr/>
          </p:nvCxnSpPr>
          <p:spPr>
            <a:xfrm rot="16200000" flipH="1">
              <a:off x="9265022" y="3536918"/>
              <a:ext cx="2020713" cy="10685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0426768" y="1071175"/>
              <a:ext cx="1136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企业邮箱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436548" y="2484742"/>
              <a:ext cx="1136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钉钉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500638" y="4093653"/>
              <a:ext cx="1136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企业微信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508553" y="5348057"/>
              <a:ext cx="1136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飞书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246426" y="3091565"/>
              <a:ext cx="1428600" cy="51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把转换后的信息推送给员工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9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9971652" y="5455615"/>
            <a:ext cx="5513846" cy="5513846"/>
          </a:xfrm>
          <a:prstGeom prst="ellipse">
            <a:avLst/>
          </a:prstGeom>
          <a:gradFill>
            <a:gsLst>
              <a:gs pos="100000">
                <a:srgbClr val="6C92C0">
                  <a:alpha val="72000"/>
                </a:srgbClr>
              </a:gs>
              <a:gs pos="0">
                <a:schemeClr val="accent2">
                  <a:alpha val="80000"/>
                </a:schemeClr>
              </a:gs>
            </a:gsLst>
            <a:lin ang="9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06863" y="448348"/>
            <a:ext cx="3656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的产品体系</a:t>
            </a:r>
            <a:endParaRPr lang="zh-CN" altLang="en-US" sz="2000" spc="3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0800000">
            <a:off x="0" y="218683"/>
            <a:ext cx="1010103" cy="857396"/>
            <a:chOff x="-39567" y="0"/>
            <a:chExt cx="1677745" cy="1424104"/>
          </a:xfrm>
        </p:grpSpPr>
        <p:sp>
          <p:nvSpPr>
            <p:cNvPr id="26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8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82155"/>
              </p:ext>
            </p:extLst>
          </p:nvPr>
        </p:nvGraphicFramePr>
        <p:xfrm>
          <a:off x="1338610" y="1855812"/>
          <a:ext cx="9719916" cy="3182913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83138">
                  <a:extLst>
                    <a:ext uri="{9D8B030D-6E8A-4147-A177-3AD203B41FA5}">
                      <a16:colId xmlns:a16="http://schemas.microsoft.com/office/drawing/2014/main" val="1221114177"/>
                    </a:ext>
                  </a:extLst>
                </a:gridCol>
                <a:gridCol w="3350702">
                  <a:extLst>
                    <a:ext uri="{9D8B030D-6E8A-4147-A177-3AD203B41FA5}">
                      <a16:colId xmlns:a16="http://schemas.microsoft.com/office/drawing/2014/main" val="3219445157"/>
                    </a:ext>
                  </a:extLst>
                </a:gridCol>
                <a:gridCol w="2886076">
                  <a:extLst>
                    <a:ext uri="{9D8B030D-6E8A-4147-A177-3AD203B41FA5}">
                      <a16:colId xmlns:a16="http://schemas.microsoft.com/office/drawing/2014/main" val="2616427010"/>
                    </a:ext>
                  </a:extLst>
                </a:gridCol>
              </a:tblGrid>
              <a:tr h="609973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企业版</a:t>
                      </a:r>
                      <a:endParaRPr lang="zh-CN" altLang="en-US" sz="1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桌面版</a:t>
                      </a:r>
                      <a:endParaRPr lang="zh-CN" altLang="en-US" sz="1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48317"/>
                  </a:ext>
                </a:extLst>
              </a:tr>
              <a:tr h="5114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系统结构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B/S</a:t>
                      </a:r>
                      <a:r>
                        <a:rPr lang="zh-CN" altLang="en-US" sz="1400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结构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C/S</a:t>
                      </a: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结构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45913"/>
                  </a:ext>
                </a:extLst>
              </a:tr>
              <a:tr h="4803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操作系统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u="none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Windows Server 2008 </a:t>
                      </a:r>
                      <a:r>
                        <a:rPr lang="zh-CN" altLang="en-US" sz="1400" u="none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及以上版本</a:t>
                      </a:r>
                      <a:endParaRPr lang="zh-CN" altLang="en-US" sz="1400" u="none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dirty="0" smtClean="0">
                          <a:solidFill>
                            <a:srgbClr val="FF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Windows7</a:t>
                      </a:r>
                      <a:r>
                        <a:rPr lang="en-US" altLang="zh-CN" sz="1400" u="none" baseline="0" dirty="0" smtClean="0">
                          <a:solidFill>
                            <a:srgbClr val="FF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</a:t>
                      </a:r>
                      <a:r>
                        <a:rPr lang="zh-CN" altLang="en-US" sz="1400" u="none" dirty="0" smtClean="0">
                          <a:solidFill>
                            <a:srgbClr val="FF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及以上版本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96891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用户数量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支持多用户</a:t>
                      </a:r>
                      <a:endParaRPr lang="zh-CN" altLang="en-US" sz="1400" u="sng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u="none" dirty="0" smtClean="0">
                          <a:solidFill>
                            <a:srgbClr val="FF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可供一个用户使用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232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企业数据查询平台组件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支持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不支持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5087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适用客户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适合中大型组织，满足大规模数据处理与多部门协作的需求。</a:t>
                      </a:r>
                      <a:endParaRPr lang="zh-CN" altLang="en-US" sz="14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适合小团队用户，专注于报表自动化和数据分发。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37084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43360" y="1076079"/>
            <a:ext cx="94151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为了适应不同的应用场景，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EasySQLMAIL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了 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企业版 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 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桌面版 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两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个版本。</a:t>
            </a:r>
          </a:p>
        </p:txBody>
      </p:sp>
    </p:spTree>
    <p:extLst>
      <p:ext uri="{BB962C8B-B14F-4D97-AF65-F5344CB8AC3E}">
        <p14:creationId xmlns:p14="http://schemas.microsoft.com/office/powerpoint/2010/main" val="102702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45" name="íṧḻiḋe"/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1íḍè"/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48" name="íSliḑè"/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ïḋe"/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iṡḻiďè"/>
            <p:cNvSpPr/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7" name="iṡḻiďè"/>
          <p:cNvSpPr/>
          <p:nvPr/>
        </p:nvSpPr>
        <p:spPr bwMode="auto">
          <a:xfrm rot="17590292">
            <a:off x="2495652" y="241957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/>
          <p:nvPr/>
        </p:nvSpPr>
        <p:spPr bwMode="auto">
          <a:xfrm rot="17590292">
            <a:off x="1584123" y="193178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365369" y="2922840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PART 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02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4" name="文本框 7"/>
          <p:cNvSpPr txBox="1"/>
          <p:nvPr/>
        </p:nvSpPr>
        <p:spPr>
          <a:xfrm>
            <a:off x="4807716" y="3687616"/>
            <a:ext cx="6318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专为提升企业数据处理与信息传递效率而打造。它能自动生成报表、定时推送信息、监控关键数据并触发告警，同时支持灵活的任务配置与个性化报表分发。通过这些功能，帮助企业大幅减少重复劳动，让数据价值被更快、更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高效、更安全地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传递。</a:t>
            </a:r>
          </a:p>
        </p:txBody>
      </p:sp>
      <p:sp>
        <p:nvSpPr>
          <p:cNvPr id="35" name="矩形 34"/>
          <p:cNvSpPr/>
          <p:nvPr/>
        </p:nvSpPr>
        <p:spPr>
          <a:xfrm>
            <a:off x="4807716" y="2959010"/>
            <a:ext cx="5623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pc="300" dirty="0" smtClean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3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能</a:t>
            </a:r>
            <a:r>
              <a:rPr lang="zh-CN" alt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做什么</a:t>
            </a:r>
          </a:p>
        </p:txBody>
      </p:sp>
    </p:spTree>
    <p:extLst>
      <p:ext uri="{BB962C8B-B14F-4D97-AF65-F5344CB8AC3E}">
        <p14:creationId xmlns:p14="http://schemas.microsoft.com/office/powerpoint/2010/main" val="29823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411404"/>
            <a:ext cx="6040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1</a:t>
            </a:r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告别</a:t>
            </a:r>
            <a:r>
              <a:rPr lang="zh-CN" altLang="en-US" sz="2000" spc="3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复制粘贴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自动生成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日报、周报、月报</a:t>
            </a:r>
            <a:endParaRPr lang="zh-CN" altLang="en-US" sz="2000" spc="3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175104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67465" y="1133045"/>
            <a:ext cx="4591691" cy="1535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在日常工作中，我们经常需要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从数据库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中提取数据并整理成各种报表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而这些流程往往需要耗费大量时间在复制、粘贴、格式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调整等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重复性工作上。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正是为了解决这一痛点而诞生的</a:t>
            </a: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——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告别复制粘贴，让系统自动为您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填写报表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66896" y="1330168"/>
            <a:ext cx="2092952" cy="4703584"/>
            <a:chOff x="5295498" y="1330168"/>
            <a:chExt cx="2092952" cy="4703584"/>
          </a:xfrm>
        </p:grpSpPr>
        <p:sp>
          <p:nvSpPr>
            <p:cNvPr id="4" name="圆角矩形 3"/>
            <p:cNvSpPr/>
            <p:nvPr/>
          </p:nvSpPr>
          <p:spPr>
            <a:xfrm>
              <a:off x="5340651" y="2407986"/>
              <a:ext cx="2045742" cy="45258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运行</a:t>
              </a:r>
              <a:r>
                <a:rPr lang="en-US" altLang="zh-CN" dirty="0" smtClean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SQL</a:t>
              </a:r>
              <a:endParaRPr lang="zh-CN" altLang="en-US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下箭头 4"/>
            <p:cNvSpPr/>
            <p:nvPr/>
          </p:nvSpPr>
          <p:spPr>
            <a:xfrm>
              <a:off x="6188031" y="3017586"/>
              <a:ext cx="332509" cy="369455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5340651" y="3465549"/>
              <a:ext cx="2045742" cy="45258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复制粘贴</a:t>
              </a:r>
              <a:endParaRPr lang="zh-CN" altLang="en-US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1" name="下箭头 50"/>
            <p:cNvSpPr/>
            <p:nvPr/>
          </p:nvSpPr>
          <p:spPr>
            <a:xfrm>
              <a:off x="6142878" y="4075644"/>
              <a:ext cx="332509" cy="369455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5295498" y="4523607"/>
              <a:ext cx="2045742" cy="452582"/>
            </a:xfrm>
            <a:prstGeom prst="roundRect">
              <a:avLst/>
            </a:prstGeom>
            <a:solidFill>
              <a:srgbClr val="6E83B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调整格式</a:t>
              </a:r>
              <a:endParaRPr lang="zh-CN" altLang="en-US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3" name="下箭头 52"/>
            <p:cNvSpPr/>
            <p:nvPr/>
          </p:nvSpPr>
          <p:spPr>
            <a:xfrm>
              <a:off x="6142878" y="5133207"/>
              <a:ext cx="332509" cy="369455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5295498" y="5581170"/>
              <a:ext cx="2045742" cy="452582"/>
            </a:xfrm>
            <a:prstGeom prst="roundRect">
              <a:avLst/>
            </a:prstGeom>
            <a:solidFill>
              <a:srgbClr val="4B619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完成</a:t>
              </a:r>
              <a:endParaRPr lang="zh-CN" altLang="en-US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342708" y="1330168"/>
              <a:ext cx="2045742" cy="45258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开始</a:t>
              </a:r>
              <a:endParaRPr lang="zh-CN" altLang="en-US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9" name="下箭头 58"/>
            <p:cNvSpPr/>
            <p:nvPr/>
          </p:nvSpPr>
          <p:spPr>
            <a:xfrm>
              <a:off x="6190088" y="1939768"/>
              <a:ext cx="332509" cy="369455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虚尾箭头 6"/>
          <p:cNvSpPr/>
          <p:nvPr/>
        </p:nvSpPr>
        <p:spPr>
          <a:xfrm>
            <a:off x="7220488" y="2492284"/>
            <a:ext cx="2096748" cy="2399112"/>
          </a:xfrm>
          <a:prstGeom prst="stripedRight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zh-CN" altLang="en-US" sz="105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使用</a:t>
            </a:r>
            <a:endParaRPr lang="en-US" altLang="zh-CN" sz="105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05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EasySQLMAIL</a:t>
            </a:r>
          </a:p>
          <a:p>
            <a:pPr algn="ctr"/>
            <a:r>
              <a:rPr lang="zh-CN" altLang="en-US" sz="105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</a:t>
            </a:r>
            <a:endParaRPr lang="zh-CN" altLang="en-US" sz="105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6174" y="2718192"/>
            <a:ext cx="2353461" cy="276999"/>
            <a:chOff x="484128" y="6449404"/>
            <a:chExt cx="2353461" cy="276999"/>
          </a:xfrm>
        </p:grpSpPr>
        <p:sp>
          <p:nvSpPr>
            <p:cNvPr id="24" name="文本框 23">
              <a:hlinkClick r:id="rId3"/>
            </p:cNvPr>
            <p:cNvSpPr txBox="1"/>
            <p:nvPr/>
          </p:nvSpPr>
          <p:spPr>
            <a:xfrm>
              <a:off x="729257" y="6449404"/>
              <a:ext cx="210833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点击观看此案例的视频演示</a:t>
              </a:r>
              <a:endParaRPr lang="zh-CN" altLang="en-US" sz="12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5" name="图片 24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28" y="6454365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</p:grpSp>
      <p:grpSp>
        <p:nvGrpSpPr>
          <p:cNvPr id="3" name="组合 2"/>
          <p:cNvGrpSpPr/>
          <p:nvPr/>
        </p:nvGrpSpPr>
        <p:grpSpPr>
          <a:xfrm>
            <a:off x="9362389" y="1330168"/>
            <a:ext cx="2082686" cy="4703584"/>
            <a:chOff x="9362389" y="1330168"/>
            <a:chExt cx="2082686" cy="4703584"/>
          </a:xfrm>
        </p:grpSpPr>
        <p:grpSp>
          <p:nvGrpSpPr>
            <p:cNvPr id="9" name="组合 8"/>
            <p:cNvGrpSpPr/>
            <p:nvPr/>
          </p:nvGrpSpPr>
          <p:grpSpPr>
            <a:xfrm>
              <a:off x="9362389" y="1330168"/>
              <a:ext cx="2045742" cy="4133320"/>
              <a:chOff x="9362389" y="1330168"/>
              <a:chExt cx="2045742" cy="4133320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9362389" y="1330168"/>
                <a:ext cx="2045742" cy="45258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开始</a:t>
                </a:r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9362389" y="3245162"/>
                <a:ext cx="2045742" cy="812503"/>
              </a:xfrm>
              <a:prstGeom prst="roundRect">
                <a:avLst/>
              </a:prstGeom>
              <a:solidFill>
                <a:srgbClr val="FF5757">
                  <a:alpha val="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EasySQLMAIL</a:t>
                </a:r>
                <a:r>
                  <a:rPr lang="zh-CN" altLang="en-US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自动处理</a:t>
                </a:r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1" name="下箭头 60"/>
              <p:cNvSpPr/>
              <p:nvPr/>
            </p:nvSpPr>
            <p:spPr>
              <a:xfrm>
                <a:off x="10024683" y="1885621"/>
                <a:ext cx="698376" cy="1306152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下箭头 61"/>
              <p:cNvSpPr/>
              <p:nvPr/>
            </p:nvSpPr>
            <p:spPr>
              <a:xfrm>
                <a:off x="10038003" y="4157336"/>
                <a:ext cx="698376" cy="1306152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圆角矩形 26"/>
            <p:cNvSpPr/>
            <p:nvPr/>
          </p:nvSpPr>
          <p:spPr>
            <a:xfrm>
              <a:off x="9399333" y="5581170"/>
              <a:ext cx="2045742" cy="452582"/>
            </a:xfrm>
            <a:prstGeom prst="roundRect">
              <a:avLst/>
            </a:prstGeom>
            <a:solidFill>
              <a:srgbClr val="4B619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完成</a:t>
              </a:r>
              <a:endParaRPr lang="zh-CN" altLang="en-US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13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383695"/>
            <a:ext cx="7558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</a:t>
            </a:r>
            <a:r>
              <a:rPr lang="en-US" altLang="zh-CN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 </a:t>
            </a:r>
            <a:r>
              <a:rPr lang="zh-CN" altLang="en-US" sz="2000" spc="30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报表自动</a:t>
            </a:r>
            <a:r>
              <a:rPr lang="zh-CN" altLang="en-US" sz="2000" spc="3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推送</a:t>
            </a:r>
            <a:r>
              <a:rPr lang="zh-CN" altLang="en-US" sz="2000" spc="300" dirty="0" smtClean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，邮件、企业微信、钉钉、飞</a:t>
            </a:r>
            <a:r>
              <a:rPr lang="zh-CN" altLang="en-US" sz="2000" spc="3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书多端送达</a:t>
            </a: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147395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/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/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33942" y="952862"/>
            <a:ext cx="10339221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EasySQLMAIL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的智能分发功能，能够根据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您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的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设置，自动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把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报表通过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企业邮箱、钉钉、企业微信、飞书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多渠道送达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指定员工。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06959" y="3639127"/>
            <a:ext cx="1461573" cy="941598"/>
            <a:chOff x="1280754" y="2336364"/>
            <a:chExt cx="1461573" cy="941598"/>
          </a:xfrm>
        </p:grpSpPr>
        <p:sp>
          <p:nvSpPr>
            <p:cNvPr id="30" name="文本框 29"/>
            <p:cNvSpPr txBox="1"/>
            <p:nvPr/>
          </p:nvSpPr>
          <p:spPr>
            <a:xfrm>
              <a:off x="1280754" y="2985574"/>
              <a:ext cx="146157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dirty="0" smtClean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EasySQLMAIL</a:t>
              </a:r>
              <a:endParaRPr lang="zh-CN" altLang="en-US" sz="13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860" y="2336364"/>
              <a:ext cx="599580" cy="601206"/>
            </a:xfrm>
            <a:prstGeom prst="rect">
              <a:avLst/>
            </a:prstGeom>
            <a:noFill/>
          </p:spPr>
        </p:pic>
      </p:grpSp>
      <p:grpSp>
        <p:nvGrpSpPr>
          <p:cNvPr id="3" name="组合 2"/>
          <p:cNvGrpSpPr/>
          <p:nvPr/>
        </p:nvGrpSpPr>
        <p:grpSpPr>
          <a:xfrm>
            <a:off x="6877998" y="1568760"/>
            <a:ext cx="894290" cy="1001040"/>
            <a:chOff x="3460793" y="2265862"/>
            <a:chExt cx="894290" cy="100104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362" y="2265862"/>
              <a:ext cx="781721" cy="499708"/>
            </a:xfrm>
            <a:prstGeom prst="rect">
              <a:avLst/>
            </a:prstGeom>
            <a:noFill/>
          </p:spPr>
        </p:pic>
        <p:sp>
          <p:nvSpPr>
            <p:cNvPr id="33" name="文本框 32"/>
            <p:cNvSpPr txBox="1"/>
            <p:nvPr/>
          </p:nvSpPr>
          <p:spPr>
            <a:xfrm>
              <a:off x="3460793" y="2974514"/>
              <a:ext cx="89429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企业邮箱</a:t>
              </a:r>
              <a:endParaRPr lang="zh-CN" altLang="en-US" sz="13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16081" y="4353204"/>
            <a:ext cx="1155649" cy="1077168"/>
            <a:chOff x="6955155" y="2145713"/>
            <a:chExt cx="1155649" cy="107716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464" y="2145713"/>
              <a:ext cx="772318" cy="772318"/>
            </a:xfrm>
            <a:prstGeom prst="rect">
              <a:avLst/>
            </a:prstGeom>
            <a:noFill/>
          </p:spPr>
        </p:pic>
        <p:sp>
          <p:nvSpPr>
            <p:cNvPr id="35" name="文本框 34"/>
            <p:cNvSpPr txBox="1"/>
            <p:nvPr/>
          </p:nvSpPr>
          <p:spPr>
            <a:xfrm>
              <a:off x="6955155" y="2930493"/>
              <a:ext cx="11556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企业微信</a:t>
              </a:r>
              <a:endParaRPr lang="zh-CN" altLang="en-US" sz="13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050984" y="3109408"/>
            <a:ext cx="1238320" cy="953875"/>
            <a:chOff x="5435251" y="2305844"/>
            <a:chExt cx="1238320" cy="953875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5251" y="2305844"/>
              <a:ext cx="548318" cy="529719"/>
            </a:xfrm>
            <a:prstGeom prst="rect">
              <a:avLst/>
            </a:prstGeom>
            <a:noFill/>
          </p:spPr>
        </p:pic>
        <p:sp>
          <p:nvSpPr>
            <p:cNvPr id="37" name="文本框 36"/>
            <p:cNvSpPr txBox="1"/>
            <p:nvPr/>
          </p:nvSpPr>
          <p:spPr>
            <a:xfrm>
              <a:off x="5435251" y="2967331"/>
              <a:ext cx="12383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钉钉</a:t>
              </a:r>
              <a:endParaRPr lang="zh-CN" altLang="en-US" sz="13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50984" y="5640579"/>
            <a:ext cx="1174121" cy="1034178"/>
            <a:chOff x="8527069" y="2194713"/>
            <a:chExt cx="1174121" cy="103417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069" y="2194713"/>
              <a:ext cx="723147" cy="732554"/>
            </a:xfrm>
            <a:prstGeom prst="rect">
              <a:avLst/>
            </a:prstGeom>
            <a:noFill/>
          </p:spPr>
        </p:pic>
        <p:sp>
          <p:nvSpPr>
            <p:cNvPr id="39" name="文本框 38"/>
            <p:cNvSpPr txBox="1"/>
            <p:nvPr/>
          </p:nvSpPr>
          <p:spPr>
            <a:xfrm>
              <a:off x="8545541" y="2936503"/>
              <a:ext cx="11556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飞书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365566" y="1818614"/>
            <a:ext cx="3689260" cy="4152501"/>
            <a:chOff x="3363645" y="1818614"/>
            <a:chExt cx="3689260" cy="4152501"/>
          </a:xfrm>
        </p:grpSpPr>
        <p:cxnSp>
          <p:nvCxnSpPr>
            <p:cNvPr id="20" name="直接连接符 19"/>
            <p:cNvCxnSpPr>
              <a:stCxn id="31" idx="3"/>
            </p:cNvCxnSpPr>
            <p:nvPr/>
          </p:nvCxnSpPr>
          <p:spPr>
            <a:xfrm flipV="1">
              <a:off x="3363645" y="3906982"/>
              <a:ext cx="1734828" cy="32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连接符 24"/>
            <p:cNvCxnSpPr>
              <a:endCxn id="32" idx="1"/>
            </p:cNvCxnSpPr>
            <p:nvPr/>
          </p:nvCxnSpPr>
          <p:spPr>
            <a:xfrm rot="5400000" flipH="1" flipV="1">
              <a:off x="5000336" y="1916751"/>
              <a:ext cx="2088368" cy="189209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26"/>
            <p:cNvCxnSpPr/>
            <p:nvPr/>
          </p:nvCxnSpPr>
          <p:spPr>
            <a:xfrm flipV="1">
              <a:off x="5100394" y="3374268"/>
              <a:ext cx="1952511" cy="532714"/>
            </a:xfrm>
            <a:prstGeom prst="bentConnector3">
              <a:avLst>
                <a:gd name="adj1" fmla="val -14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肘形连接符 28"/>
            <p:cNvCxnSpPr/>
            <p:nvPr/>
          </p:nvCxnSpPr>
          <p:spPr>
            <a:xfrm>
              <a:off x="5098473" y="3906981"/>
              <a:ext cx="1857917" cy="832382"/>
            </a:xfrm>
            <a:prstGeom prst="bentConnector3">
              <a:avLst>
                <a:gd name="adj1" fmla="val -1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肘形连接符 44"/>
            <p:cNvCxnSpPr/>
            <p:nvPr/>
          </p:nvCxnSpPr>
          <p:spPr>
            <a:xfrm rot="16200000" flipH="1">
              <a:off x="5040880" y="3961296"/>
              <a:ext cx="2067126" cy="195251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299519" y="1680114"/>
            <a:ext cx="2353461" cy="276999"/>
            <a:chOff x="484128" y="6449404"/>
            <a:chExt cx="2353461" cy="276999"/>
          </a:xfrm>
        </p:grpSpPr>
        <p:sp>
          <p:nvSpPr>
            <p:cNvPr id="28" name="文本框 27">
              <a:hlinkClick r:id="rId8"/>
            </p:cNvPr>
            <p:cNvSpPr txBox="1"/>
            <p:nvPr/>
          </p:nvSpPr>
          <p:spPr>
            <a:xfrm>
              <a:off x="729257" y="6449404"/>
              <a:ext cx="210833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点击观看此案例的视频演示</a:t>
              </a:r>
              <a:endParaRPr lang="zh-CN" altLang="en-US" sz="12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40" name="图片 3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28" y="6454365"/>
              <a:ext cx="270177" cy="270177"/>
            </a:xfrm>
            <a:prstGeom prst="rect">
              <a:avLst/>
            </a:prstGeom>
            <a:solidFill>
              <a:schemeClr val="bg2"/>
            </a:solidFill>
          </p:spPr>
        </p:pic>
      </p:grpSp>
    </p:spTree>
    <p:extLst>
      <p:ext uri="{BB962C8B-B14F-4D97-AF65-F5344CB8AC3E}">
        <p14:creationId xmlns:p14="http://schemas.microsoft.com/office/powerpoint/2010/main" val="13378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B5C05C61-D5D4-44B4-B47F-C512FD34F8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715包图\2"/>
  <p:tag name="ISPRING_PRESENTATION_TITLE" val="橙色稳重商务风商业计划书PPT模板"/>
  <p:tag name="ISPRING_FIRST_PUBLISH" val="1"/>
  <p:tag name="KSO_WPP_MARK_KEY" val="d8fe9c00-c015-4eab-9e27-6c604413e428"/>
  <p:tag name="COMMONDATA" val="eyJoZGlkIjoiZjAxMTJhOTdhYmExNjczZmFmMDgzNzk2N2NkOGE2Y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2ppt.com">
  <a:themeElements>
    <a:clrScheme name="自定义 31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8A2A0"/>
      </a:accent1>
      <a:accent2>
        <a:srgbClr val="6C92C0"/>
      </a:accent2>
      <a:accent3>
        <a:srgbClr val="3EA592"/>
      </a:accent3>
      <a:accent4>
        <a:srgbClr val="5066A1"/>
      </a:accent4>
      <a:accent5>
        <a:srgbClr val="5E5CA2"/>
      </a:accent5>
      <a:accent6>
        <a:srgbClr val="768394"/>
      </a:accent6>
      <a:hlink>
        <a:srgbClr val="4276AA"/>
      </a:hlink>
      <a:folHlink>
        <a:srgbClr val="BFBFBF"/>
      </a:folHlink>
    </a:clrScheme>
    <a:fontScheme name="ha1jvetz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3322</Words>
  <Application>Microsoft Office PowerPoint</Application>
  <PresentationFormat>宽屏</PresentationFormat>
  <Paragraphs>335</Paragraphs>
  <Slides>34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等线</vt:lpstr>
      <vt:lpstr>宋体</vt:lpstr>
      <vt:lpstr>微软雅黑</vt:lpstr>
      <vt:lpstr>微软雅黑 Light</vt:lpstr>
      <vt:lpstr>印品黑体</vt:lpstr>
      <vt:lpstr>Arial</vt:lpstr>
      <vt:lpstr>Calibri</vt:lpstr>
      <vt:lpstr>www.2ppt.com</vt:lpstr>
      <vt:lpstr>自定义设计方案</vt:lpstr>
      <vt:lpstr>EasySQLMAIL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/>
  <cp:lastModifiedBy/>
  <cp:revision>5</cp:revision>
  <dcterms:created xsi:type="dcterms:W3CDTF">2021-08-15T13:41:00Z</dcterms:created>
  <dcterms:modified xsi:type="dcterms:W3CDTF">2025-11-22T11:09:41Z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C002643E7D2C4AF2BB94C0DA67C0266F_12</vt:lpwstr>
  </property>
  <property fmtid="{D5CDD505-2E9C-101B-9397-08002B2CF9AE}" pid="3" name="KSOProductBuildVer">
    <vt:lpwstr>2052-11.1.0.14036</vt:lpwstr>
  </property>
</Properties>
</file>